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1" r:id="rId3"/>
    <p:sldId id="259" r:id="rId4"/>
    <p:sldId id="267" r:id="rId5"/>
    <p:sldId id="268" r:id="rId6"/>
    <p:sldId id="269" r:id="rId7"/>
    <p:sldId id="260" r:id="rId8"/>
    <p:sldId id="270" r:id="rId9"/>
    <p:sldId id="263" r:id="rId10"/>
    <p:sldId id="266" r:id="rId11"/>
    <p:sldId id="264" r:id="rId12"/>
    <p:sldId id="265" r:id="rId13"/>
    <p:sldId id="262" r:id="rId14"/>
    <p:sldId id="258" r:id="rId15"/>
    <p:sldId id="257"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58"/>
  </p:normalViewPr>
  <p:slideViewPr>
    <p:cSldViewPr snapToGrid="0">
      <p:cViewPr varScale="1">
        <p:scale>
          <a:sx n="120" d="100"/>
          <a:sy n="120" d="100"/>
        </p:scale>
        <p:origin x="80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C99E7-0C8F-9A93-A033-A78FBE33FE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F2E919-4444-34EC-0C4E-F2AF68D9E2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FBDDD-E827-ED1C-AC78-237D39F21265}"/>
              </a:ext>
            </a:extLst>
          </p:cNvPr>
          <p:cNvSpPr>
            <a:spLocks noGrp="1"/>
          </p:cNvSpPr>
          <p:nvPr>
            <p:ph type="dt" sz="half" idx="10"/>
          </p:nvPr>
        </p:nvSpPr>
        <p:spPr/>
        <p:txBody>
          <a:bodyPr/>
          <a:lstStyle/>
          <a:p>
            <a:fld id="{D7FC134A-B54A-F24A-BDC7-480E19790414}" type="datetimeFigureOut">
              <a:rPr lang="en-US" smtClean="0"/>
              <a:t>7/20/26</a:t>
            </a:fld>
            <a:endParaRPr lang="en-US"/>
          </a:p>
        </p:txBody>
      </p:sp>
      <p:sp>
        <p:nvSpPr>
          <p:cNvPr id="5" name="Footer Placeholder 4">
            <a:extLst>
              <a:ext uri="{FF2B5EF4-FFF2-40B4-BE49-F238E27FC236}">
                <a16:creationId xmlns:a16="http://schemas.microsoft.com/office/drawing/2014/main" id="{7E037998-6A50-D5C3-9073-9D7E5D8D75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E27B8A-FAAF-6FD3-A0CB-BA3AA294B664}"/>
              </a:ext>
            </a:extLst>
          </p:cNvPr>
          <p:cNvSpPr>
            <a:spLocks noGrp="1"/>
          </p:cNvSpPr>
          <p:nvPr>
            <p:ph type="sldNum" sz="quarter" idx="12"/>
          </p:nvPr>
        </p:nvSpPr>
        <p:spPr/>
        <p:txBody>
          <a:bodyPr/>
          <a:lstStyle/>
          <a:p>
            <a:fld id="{533F83ED-20DE-F24C-8664-229F3DC267BD}" type="slidenum">
              <a:rPr lang="en-US" smtClean="0"/>
              <a:t>‹#›</a:t>
            </a:fld>
            <a:endParaRPr lang="en-US"/>
          </a:p>
        </p:txBody>
      </p:sp>
    </p:spTree>
    <p:extLst>
      <p:ext uri="{BB962C8B-B14F-4D97-AF65-F5344CB8AC3E}">
        <p14:creationId xmlns:p14="http://schemas.microsoft.com/office/powerpoint/2010/main" val="34915470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AAD6E-85DF-9F52-9B5F-A5175E1282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07D0E8-0C1E-1EBC-F151-41DB4274E47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E29F25-72C1-507A-1366-87E2268A3B1E}"/>
              </a:ext>
            </a:extLst>
          </p:cNvPr>
          <p:cNvSpPr>
            <a:spLocks noGrp="1"/>
          </p:cNvSpPr>
          <p:nvPr>
            <p:ph type="dt" sz="half" idx="10"/>
          </p:nvPr>
        </p:nvSpPr>
        <p:spPr/>
        <p:txBody>
          <a:bodyPr/>
          <a:lstStyle/>
          <a:p>
            <a:fld id="{D7FC134A-B54A-F24A-BDC7-480E19790414}" type="datetimeFigureOut">
              <a:rPr lang="en-US" smtClean="0"/>
              <a:t>7/20/26</a:t>
            </a:fld>
            <a:endParaRPr lang="en-US"/>
          </a:p>
        </p:txBody>
      </p:sp>
      <p:sp>
        <p:nvSpPr>
          <p:cNvPr id="5" name="Footer Placeholder 4">
            <a:extLst>
              <a:ext uri="{FF2B5EF4-FFF2-40B4-BE49-F238E27FC236}">
                <a16:creationId xmlns:a16="http://schemas.microsoft.com/office/drawing/2014/main" id="{2A4452B8-D11F-8C4B-377D-0CCA4ACCE1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1D666-46BE-519D-52D6-57919EE4381C}"/>
              </a:ext>
            </a:extLst>
          </p:cNvPr>
          <p:cNvSpPr>
            <a:spLocks noGrp="1"/>
          </p:cNvSpPr>
          <p:nvPr>
            <p:ph type="sldNum" sz="quarter" idx="12"/>
          </p:nvPr>
        </p:nvSpPr>
        <p:spPr/>
        <p:txBody>
          <a:bodyPr/>
          <a:lstStyle/>
          <a:p>
            <a:fld id="{533F83ED-20DE-F24C-8664-229F3DC267BD}" type="slidenum">
              <a:rPr lang="en-US" smtClean="0"/>
              <a:t>‹#›</a:t>
            </a:fld>
            <a:endParaRPr lang="en-US"/>
          </a:p>
        </p:txBody>
      </p:sp>
    </p:spTree>
    <p:extLst>
      <p:ext uri="{BB962C8B-B14F-4D97-AF65-F5344CB8AC3E}">
        <p14:creationId xmlns:p14="http://schemas.microsoft.com/office/powerpoint/2010/main" val="26211207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4968EA-0924-4F4C-B2AB-8789D64F27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69A25C-ACFA-5491-AFA6-DE84897B22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9F4AE5-AA1E-B262-0EEF-F937F594E982}"/>
              </a:ext>
            </a:extLst>
          </p:cNvPr>
          <p:cNvSpPr>
            <a:spLocks noGrp="1"/>
          </p:cNvSpPr>
          <p:nvPr>
            <p:ph type="dt" sz="half" idx="10"/>
          </p:nvPr>
        </p:nvSpPr>
        <p:spPr/>
        <p:txBody>
          <a:bodyPr/>
          <a:lstStyle/>
          <a:p>
            <a:fld id="{D7FC134A-B54A-F24A-BDC7-480E19790414}" type="datetimeFigureOut">
              <a:rPr lang="en-US" smtClean="0"/>
              <a:t>7/20/26</a:t>
            </a:fld>
            <a:endParaRPr lang="en-US"/>
          </a:p>
        </p:txBody>
      </p:sp>
      <p:sp>
        <p:nvSpPr>
          <p:cNvPr id="5" name="Footer Placeholder 4">
            <a:extLst>
              <a:ext uri="{FF2B5EF4-FFF2-40B4-BE49-F238E27FC236}">
                <a16:creationId xmlns:a16="http://schemas.microsoft.com/office/drawing/2014/main" id="{A89224DE-0114-B26D-74D4-6A9CB00BC5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526349-4460-7E22-38F3-46162A404082}"/>
              </a:ext>
            </a:extLst>
          </p:cNvPr>
          <p:cNvSpPr>
            <a:spLocks noGrp="1"/>
          </p:cNvSpPr>
          <p:nvPr>
            <p:ph type="sldNum" sz="quarter" idx="12"/>
          </p:nvPr>
        </p:nvSpPr>
        <p:spPr/>
        <p:txBody>
          <a:bodyPr/>
          <a:lstStyle/>
          <a:p>
            <a:fld id="{533F83ED-20DE-F24C-8664-229F3DC267BD}" type="slidenum">
              <a:rPr lang="en-US" smtClean="0"/>
              <a:t>‹#›</a:t>
            </a:fld>
            <a:endParaRPr lang="en-US"/>
          </a:p>
        </p:txBody>
      </p:sp>
    </p:spTree>
    <p:extLst>
      <p:ext uri="{BB962C8B-B14F-4D97-AF65-F5344CB8AC3E}">
        <p14:creationId xmlns:p14="http://schemas.microsoft.com/office/powerpoint/2010/main" val="4229340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86D5C-2F30-F0DB-21B6-373147E978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05227A-A207-055A-AFD1-C1F77C809E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E3A032-4261-2F50-3EA4-5CB0773F3BD5}"/>
              </a:ext>
            </a:extLst>
          </p:cNvPr>
          <p:cNvSpPr>
            <a:spLocks noGrp="1"/>
          </p:cNvSpPr>
          <p:nvPr>
            <p:ph type="dt" sz="half" idx="10"/>
          </p:nvPr>
        </p:nvSpPr>
        <p:spPr/>
        <p:txBody>
          <a:bodyPr/>
          <a:lstStyle/>
          <a:p>
            <a:fld id="{D7FC134A-B54A-F24A-BDC7-480E19790414}" type="datetimeFigureOut">
              <a:rPr lang="en-US" smtClean="0"/>
              <a:t>7/20/26</a:t>
            </a:fld>
            <a:endParaRPr lang="en-US"/>
          </a:p>
        </p:txBody>
      </p:sp>
      <p:sp>
        <p:nvSpPr>
          <p:cNvPr id="5" name="Footer Placeholder 4">
            <a:extLst>
              <a:ext uri="{FF2B5EF4-FFF2-40B4-BE49-F238E27FC236}">
                <a16:creationId xmlns:a16="http://schemas.microsoft.com/office/drawing/2014/main" id="{6E34922E-B4E0-A7BF-D1FD-079114F6DE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BDFBE0-055D-A978-EACD-0640883FE364}"/>
              </a:ext>
            </a:extLst>
          </p:cNvPr>
          <p:cNvSpPr>
            <a:spLocks noGrp="1"/>
          </p:cNvSpPr>
          <p:nvPr>
            <p:ph type="sldNum" sz="quarter" idx="12"/>
          </p:nvPr>
        </p:nvSpPr>
        <p:spPr/>
        <p:txBody>
          <a:bodyPr/>
          <a:lstStyle/>
          <a:p>
            <a:fld id="{533F83ED-20DE-F24C-8664-229F3DC267BD}" type="slidenum">
              <a:rPr lang="en-US" smtClean="0"/>
              <a:t>‹#›</a:t>
            </a:fld>
            <a:endParaRPr lang="en-US"/>
          </a:p>
        </p:txBody>
      </p:sp>
    </p:spTree>
    <p:extLst>
      <p:ext uri="{BB962C8B-B14F-4D97-AF65-F5344CB8AC3E}">
        <p14:creationId xmlns:p14="http://schemas.microsoft.com/office/powerpoint/2010/main" val="879685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709F4-1275-7AE2-6BD7-F32C2BFDB5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812F03-B597-6FFD-AA6A-C3BFD9BD5A3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45F1D3-DD46-161E-E10F-8AF7A4143DFB}"/>
              </a:ext>
            </a:extLst>
          </p:cNvPr>
          <p:cNvSpPr>
            <a:spLocks noGrp="1"/>
          </p:cNvSpPr>
          <p:nvPr>
            <p:ph type="dt" sz="half" idx="10"/>
          </p:nvPr>
        </p:nvSpPr>
        <p:spPr/>
        <p:txBody>
          <a:bodyPr/>
          <a:lstStyle/>
          <a:p>
            <a:fld id="{D7FC134A-B54A-F24A-BDC7-480E19790414}" type="datetimeFigureOut">
              <a:rPr lang="en-US" smtClean="0"/>
              <a:t>7/20/26</a:t>
            </a:fld>
            <a:endParaRPr lang="en-US"/>
          </a:p>
        </p:txBody>
      </p:sp>
      <p:sp>
        <p:nvSpPr>
          <p:cNvPr id="5" name="Footer Placeholder 4">
            <a:extLst>
              <a:ext uri="{FF2B5EF4-FFF2-40B4-BE49-F238E27FC236}">
                <a16:creationId xmlns:a16="http://schemas.microsoft.com/office/drawing/2014/main" id="{823F5D90-A05D-19AC-F2C0-A46C8A88E7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275A40-4A25-191C-3B65-AE6A4E95813B}"/>
              </a:ext>
            </a:extLst>
          </p:cNvPr>
          <p:cNvSpPr>
            <a:spLocks noGrp="1"/>
          </p:cNvSpPr>
          <p:nvPr>
            <p:ph type="sldNum" sz="quarter" idx="12"/>
          </p:nvPr>
        </p:nvSpPr>
        <p:spPr/>
        <p:txBody>
          <a:bodyPr/>
          <a:lstStyle/>
          <a:p>
            <a:fld id="{533F83ED-20DE-F24C-8664-229F3DC267BD}" type="slidenum">
              <a:rPr lang="en-US" smtClean="0"/>
              <a:t>‹#›</a:t>
            </a:fld>
            <a:endParaRPr lang="en-US"/>
          </a:p>
        </p:txBody>
      </p:sp>
    </p:spTree>
    <p:extLst>
      <p:ext uri="{BB962C8B-B14F-4D97-AF65-F5344CB8AC3E}">
        <p14:creationId xmlns:p14="http://schemas.microsoft.com/office/powerpoint/2010/main" val="4193131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B4F1D-5101-8029-5F06-FD18D0BFB9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299D45-7D57-B70D-29E8-9F7F550FB5D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3D4E51-C214-BE9F-EB41-00825F4606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053F1C-DE03-9823-D493-F3F7A8007D6E}"/>
              </a:ext>
            </a:extLst>
          </p:cNvPr>
          <p:cNvSpPr>
            <a:spLocks noGrp="1"/>
          </p:cNvSpPr>
          <p:nvPr>
            <p:ph type="dt" sz="half" idx="10"/>
          </p:nvPr>
        </p:nvSpPr>
        <p:spPr/>
        <p:txBody>
          <a:bodyPr/>
          <a:lstStyle/>
          <a:p>
            <a:fld id="{D7FC134A-B54A-F24A-BDC7-480E19790414}" type="datetimeFigureOut">
              <a:rPr lang="en-US" smtClean="0"/>
              <a:t>7/20/26</a:t>
            </a:fld>
            <a:endParaRPr lang="en-US"/>
          </a:p>
        </p:txBody>
      </p:sp>
      <p:sp>
        <p:nvSpPr>
          <p:cNvPr id="6" name="Footer Placeholder 5">
            <a:extLst>
              <a:ext uri="{FF2B5EF4-FFF2-40B4-BE49-F238E27FC236}">
                <a16:creationId xmlns:a16="http://schemas.microsoft.com/office/drawing/2014/main" id="{72910643-AC19-C8F5-7A48-531D91655C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5D3B11-C991-4499-9E5A-22C9BAB1207A}"/>
              </a:ext>
            </a:extLst>
          </p:cNvPr>
          <p:cNvSpPr>
            <a:spLocks noGrp="1"/>
          </p:cNvSpPr>
          <p:nvPr>
            <p:ph type="sldNum" sz="quarter" idx="12"/>
          </p:nvPr>
        </p:nvSpPr>
        <p:spPr/>
        <p:txBody>
          <a:bodyPr/>
          <a:lstStyle/>
          <a:p>
            <a:fld id="{533F83ED-20DE-F24C-8664-229F3DC267BD}" type="slidenum">
              <a:rPr lang="en-US" smtClean="0"/>
              <a:t>‹#›</a:t>
            </a:fld>
            <a:endParaRPr lang="en-US"/>
          </a:p>
        </p:txBody>
      </p:sp>
    </p:spTree>
    <p:extLst>
      <p:ext uri="{BB962C8B-B14F-4D97-AF65-F5344CB8AC3E}">
        <p14:creationId xmlns:p14="http://schemas.microsoft.com/office/powerpoint/2010/main" val="2443185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3A573-C658-BCD9-61AE-18B799FC5F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DA580F-9E8D-501B-092E-C77C30A3B7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BE567F-748D-9144-7283-2C781CB911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91E5B79-F072-59C9-781D-2393CA422D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F39ED9-1D49-7731-49BE-607290FB538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B553CA-3C87-9348-7A88-837F1C884440}"/>
              </a:ext>
            </a:extLst>
          </p:cNvPr>
          <p:cNvSpPr>
            <a:spLocks noGrp="1"/>
          </p:cNvSpPr>
          <p:nvPr>
            <p:ph type="dt" sz="half" idx="10"/>
          </p:nvPr>
        </p:nvSpPr>
        <p:spPr/>
        <p:txBody>
          <a:bodyPr/>
          <a:lstStyle/>
          <a:p>
            <a:fld id="{D7FC134A-B54A-F24A-BDC7-480E19790414}" type="datetimeFigureOut">
              <a:rPr lang="en-US" smtClean="0"/>
              <a:t>7/20/26</a:t>
            </a:fld>
            <a:endParaRPr lang="en-US"/>
          </a:p>
        </p:txBody>
      </p:sp>
      <p:sp>
        <p:nvSpPr>
          <p:cNvPr id="8" name="Footer Placeholder 7">
            <a:extLst>
              <a:ext uri="{FF2B5EF4-FFF2-40B4-BE49-F238E27FC236}">
                <a16:creationId xmlns:a16="http://schemas.microsoft.com/office/drawing/2014/main" id="{BB6CB198-7995-8776-6DCF-3502CEF9F0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ADF188-7033-E75F-6302-B695A034FAB5}"/>
              </a:ext>
            </a:extLst>
          </p:cNvPr>
          <p:cNvSpPr>
            <a:spLocks noGrp="1"/>
          </p:cNvSpPr>
          <p:nvPr>
            <p:ph type="sldNum" sz="quarter" idx="12"/>
          </p:nvPr>
        </p:nvSpPr>
        <p:spPr/>
        <p:txBody>
          <a:bodyPr/>
          <a:lstStyle/>
          <a:p>
            <a:fld id="{533F83ED-20DE-F24C-8664-229F3DC267BD}" type="slidenum">
              <a:rPr lang="en-US" smtClean="0"/>
              <a:t>‹#›</a:t>
            </a:fld>
            <a:endParaRPr lang="en-US"/>
          </a:p>
        </p:txBody>
      </p:sp>
    </p:spTree>
    <p:extLst>
      <p:ext uri="{BB962C8B-B14F-4D97-AF65-F5344CB8AC3E}">
        <p14:creationId xmlns:p14="http://schemas.microsoft.com/office/powerpoint/2010/main" val="7756368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D5AED-A57A-CBFF-7B83-851EBF65B9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F675674-32D4-78FE-E689-7C4194163D92}"/>
              </a:ext>
            </a:extLst>
          </p:cNvPr>
          <p:cNvSpPr>
            <a:spLocks noGrp="1"/>
          </p:cNvSpPr>
          <p:nvPr>
            <p:ph type="dt" sz="half" idx="10"/>
          </p:nvPr>
        </p:nvSpPr>
        <p:spPr/>
        <p:txBody>
          <a:bodyPr/>
          <a:lstStyle/>
          <a:p>
            <a:fld id="{D7FC134A-B54A-F24A-BDC7-480E19790414}" type="datetimeFigureOut">
              <a:rPr lang="en-US" smtClean="0"/>
              <a:t>7/20/26</a:t>
            </a:fld>
            <a:endParaRPr lang="en-US"/>
          </a:p>
        </p:txBody>
      </p:sp>
      <p:sp>
        <p:nvSpPr>
          <p:cNvPr id="4" name="Footer Placeholder 3">
            <a:extLst>
              <a:ext uri="{FF2B5EF4-FFF2-40B4-BE49-F238E27FC236}">
                <a16:creationId xmlns:a16="http://schemas.microsoft.com/office/drawing/2014/main" id="{98D87829-E590-90C5-A39D-2B817F13A0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29611FF-B4DD-9467-135F-6C906CBE0B6C}"/>
              </a:ext>
            </a:extLst>
          </p:cNvPr>
          <p:cNvSpPr>
            <a:spLocks noGrp="1"/>
          </p:cNvSpPr>
          <p:nvPr>
            <p:ph type="sldNum" sz="quarter" idx="12"/>
          </p:nvPr>
        </p:nvSpPr>
        <p:spPr/>
        <p:txBody>
          <a:bodyPr/>
          <a:lstStyle/>
          <a:p>
            <a:fld id="{533F83ED-20DE-F24C-8664-229F3DC267BD}" type="slidenum">
              <a:rPr lang="en-US" smtClean="0"/>
              <a:t>‹#›</a:t>
            </a:fld>
            <a:endParaRPr lang="en-US"/>
          </a:p>
        </p:txBody>
      </p:sp>
    </p:spTree>
    <p:extLst>
      <p:ext uri="{BB962C8B-B14F-4D97-AF65-F5344CB8AC3E}">
        <p14:creationId xmlns:p14="http://schemas.microsoft.com/office/powerpoint/2010/main" val="15272935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5A583D-127D-CE59-FFA4-32335318240B}"/>
              </a:ext>
            </a:extLst>
          </p:cNvPr>
          <p:cNvSpPr>
            <a:spLocks noGrp="1"/>
          </p:cNvSpPr>
          <p:nvPr>
            <p:ph type="dt" sz="half" idx="10"/>
          </p:nvPr>
        </p:nvSpPr>
        <p:spPr/>
        <p:txBody>
          <a:bodyPr/>
          <a:lstStyle/>
          <a:p>
            <a:fld id="{D7FC134A-B54A-F24A-BDC7-480E19790414}" type="datetimeFigureOut">
              <a:rPr lang="en-US" smtClean="0"/>
              <a:t>7/20/26</a:t>
            </a:fld>
            <a:endParaRPr lang="en-US"/>
          </a:p>
        </p:txBody>
      </p:sp>
      <p:sp>
        <p:nvSpPr>
          <p:cNvPr id="3" name="Footer Placeholder 2">
            <a:extLst>
              <a:ext uri="{FF2B5EF4-FFF2-40B4-BE49-F238E27FC236}">
                <a16:creationId xmlns:a16="http://schemas.microsoft.com/office/drawing/2014/main" id="{DB37C5D7-DD58-7197-8225-7911ED3CEC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C2DD322-FAFD-A00C-D979-7B1ED5C6467B}"/>
              </a:ext>
            </a:extLst>
          </p:cNvPr>
          <p:cNvSpPr>
            <a:spLocks noGrp="1"/>
          </p:cNvSpPr>
          <p:nvPr>
            <p:ph type="sldNum" sz="quarter" idx="12"/>
          </p:nvPr>
        </p:nvSpPr>
        <p:spPr/>
        <p:txBody>
          <a:bodyPr/>
          <a:lstStyle/>
          <a:p>
            <a:fld id="{533F83ED-20DE-F24C-8664-229F3DC267BD}" type="slidenum">
              <a:rPr lang="en-US" smtClean="0"/>
              <a:t>‹#›</a:t>
            </a:fld>
            <a:endParaRPr lang="en-US"/>
          </a:p>
        </p:txBody>
      </p:sp>
    </p:spTree>
    <p:extLst>
      <p:ext uri="{BB962C8B-B14F-4D97-AF65-F5344CB8AC3E}">
        <p14:creationId xmlns:p14="http://schemas.microsoft.com/office/powerpoint/2010/main" val="21657868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62E84-75B2-D05D-FC66-94D72F157A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C48051-22EF-9208-52C6-728BBC7FA5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87C1066-C39F-BB7C-4F7B-EA291F72A1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4A7F87-986B-92F7-C8BB-F45DA0FCB5C9}"/>
              </a:ext>
            </a:extLst>
          </p:cNvPr>
          <p:cNvSpPr>
            <a:spLocks noGrp="1"/>
          </p:cNvSpPr>
          <p:nvPr>
            <p:ph type="dt" sz="half" idx="10"/>
          </p:nvPr>
        </p:nvSpPr>
        <p:spPr/>
        <p:txBody>
          <a:bodyPr/>
          <a:lstStyle/>
          <a:p>
            <a:fld id="{D7FC134A-B54A-F24A-BDC7-480E19790414}" type="datetimeFigureOut">
              <a:rPr lang="en-US" smtClean="0"/>
              <a:t>7/20/26</a:t>
            </a:fld>
            <a:endParaRPr lang="en-US"/>
          </a:p>
        </p:txBody>
      </p:sp>
      <p:sp>
        <p:nvSpPr>
          <p:cNvPr id="6" name="Footer Placeholder 5">
            <a:extLst>
              <a:ext uri="{FF2B5EF4-FFF2-40B4-BE49-F238E27FC236}">
                <a16:creationId xmlns:a16="http://schemas.microsoft.com/office/drawing/2014/main" id="{F5FAACE0-E897-6978-98BF-C7D4CA6D4B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0243AD-A8B0-638D-F639-5810055C3002}"/>
              </a:ext>
            </a:extLst>
          </p:cNvPr>
          <p:cNvSpPr>
            <a:spLocks noGrp="1"/>
          </p:cNvSpPr>
          <p:nvPr>
            <p:ph type="sldNum" sz="quarter" idx="12"/>
          </p:nvPr>
        </p:nvSpPr>
        <p:spPr/>
        <p:txBody>
          <a:bodyPr/>
          <a:lstStyle/>
          <a:p>
            <a:fld id="{533F83ED-20DE-F24C-8664-229F3DC267BD}" type="slidenum">
              <a:rPr lang="en-US" smtClean="0"/>
              <a:t>‹#›</a:t>
            </a:fld>
            <a:endParaRPr lang="en-US"/>
          </a:p>
        </p:txBody>
      </p:sp>
    </p:spTree>
    <p:extLst>
      <p:ext uri="{BB962C8B-B14F-4D97-AF65-F5344CB8AC3E}">
        <p14:creationId xmlns:p14="http://schemas.microsoft.com/office/powerpoint/2010/main" val="2113639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21BA3-841E-E305-39AA-1BDB69D72A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8EE10-5B2F-D318-F79C-85742AE1E9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9AE2F2D-648B-8437-2D6F-F207B60250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C2B855-4BC1-7281-1FC7-AA52BA64A29B}"/>
              </a:ext>
            </a:extLst>
          </p:cNvPr>
          <p:cNvSpPr>
            <a:spLocks noGrp="1"/>
          </p:cNvSpPr>
          <p:nvPr>
            <p:ph type="dt" sz="half" idx="10"/>
          </p:nvPr>
        </p:nvSpPr>
        <p:spPr/>
        <p:txBody>
          <a:bodyPr/>
          <a:lstStyle/>
          <a:p>
            <a:fld id="{D7FC134A-B54A-F24A-BDC7-480E19790414}" type="datetimeFigureOut">
              <a:rPr lang="en-US" smtClean="0"/>
              <a:t>7/20/26</a:t>
            </a:fld>
            <a:endParaRPr lang="en-US"/>
          </a:p>
        </p:txBody>
      </p:sp>
      <p:sp>
        <p:nvSpPr>
          <p:cNvPr id="6" name="Footer Placeholder 5">
            <a:extLst>
              <a:ext uri="{FF2B5EF4-FFF2-40B4-BE49-F238E27FC236}">
                <a16:creationId xmlns:a16="http://schemas.microsoft.com/office/drawing/2014/main" id="{881C8296-12FF-11F2-DC8E-AD5BF8C49E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976800-1401-6E73-9CAF-7CED4F5A1924}"/>
              </a:ext>
            </a:extLst>
          </p:cNvPr>
          <p:cNvSpPr>
            <a:spLocks noGrp="1"/>
          </p:cNvSpPr>
          <p:nvPr>
            <p:ph type="sldNum" sz="quarter" idx="12"/>
          </p:nvPr>
        </p:nvSpPr>
        <p:spPr/>
        <p:txBody>
          <a:bodyPr/>
          <a:lstStyle/>
          <a:p>
            <a:fld id="{533F83ED-20DE-F24C-8664-229F3DC267BD}" type="slidenum">
              <a:rPr lang="en-US" smtClean="0"/>
              <a:t>‹#›</a:t>
            </a:fld>
            <a:endParaRPr lang="en-US"/>
          </a:p>
        </p:txBody>
      </p:sp>
    </p:spTree>
    <p:extLst>
      <p:ext uri="{BB962C8B-B14F-4D97-AF65-F5344CB8AC3E}">
        <p14:creationId xmlns:p14="http://schemas.microsoft.com/office/powerpoint/2010/main" val="3192857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10250B-46DF-D96F-2E04-F96DE5941C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53EA16-2F21-E184-0062-36B5D749A8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2A4CAE-76C7-180C-C4C7-6D7FA72CCB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FC134A-B54A-F24A-BDC7-480E19790414}" type="datetimeFigureOut">
              <a:rPr lang="en-US" smtClean="0"/>
              <a:t>7/20/26</a:t>
            </a:fld>
            <a:endParaRPr lang="en-US"/>
          </a:p>
        </p:txBody>
      </p:sp>
      <p:sp>
        <p:nvSpPr>
          <p:cNvPr id="5" name="Footer Placeholder 4">
            <a:extLst>
              <a:ext uri="{FF2B5EF4-FFF2-40B4-BE49-F238E27FC236}">
                <a16:creationId xmlns:a16="http://schemas.microsoft.com/office/drawing/2014/main" id="{A0DB2441-7FDA-B6CB-34E9-032F7FD6EC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217BD3B-4500-ACBB-50AD-C41C786F87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33F83ED-20DE-F24C-8664-229F3DC267BD}" type="slidenum">
              <a:rPr lang="en-US" smtClean="0"/>
              <a:t>‹#›</a:t>
            </a:fld>
            <a:endParaRPr lang="en-US"/>
          </a:p>
        </p:txBody>
      </p:sp>
    </p:spTree>
    <p:extLst>
      <p:ext uri="{BB962C8B-B14F-4D97-AF65-F5344CB8AC3E}">
        <p14:creationId xmlns:p14="http://schemas.microsoft.com/office/powerpoint/2010/main" val="19087730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3CE65-1170-5A85-9DB2-566220E449E9}"/>
              </a:ext>
            </a:extLst>
          </p:cNvPr>
          <p:cNvSpPr>
            <a:spLocks noGrp="1"/>
          </p:cNvSpPr>
          <p:nvPr>
            <p:ph type="ctrTitle"/>
          </p:nvPr>
        </p:nvSpPr>
        <p:spPr/>
        <p:txBody>
          <a:bodyPr/>
          <a:lstStyle/>
          <a:p>
            <a:r>
              <a:rPr lang="en-US" dirty="0"/>
              <a:t>Claude Desktop</a:t>
            </a:r>
            <a:br>
              <a:rPr lang="en-US" dirty="0"/>
            </a:br>
            <a:r>
              <a:rPr lang="en-US" dirty="0"/>
              <a:t>User Interface Review</a:t>
            </a:r>
          </a:p>
        </p:txBody>
      </p:sp>
      <p:sp>
        <p:nvSpPr>
          <p:cNvPr id="3" name="Subtitle 2">
            <a:extLst>
              <a:ext uri="{FF2B5EF4-FFF2-40B4-BE49-F238E27FC236}">
                <a16:creationId xmlns:a16="http://schemas.microsoft.com/office/drawing/2014/main" id="{16068D43-5DA0-D51C-5CE2-82845FF9DFC1}"/>
              </a:ext>
            </a:extLst>
          </p:cNvPr>
          <p:cNvSpPr>
            <a:spLocks noGrp="1"/>
          </p:cNvSpPr>
          <p:nvPr>
            <p:ph type="subTitle" idx="1"/>
          </p:nvPr>
        </p:nvSpPr>
        <p:spPr/>
        <p:txBody>
          <a:bodyPr>
            <a:normAutofit/>
          </a:bodyPr>
          <a:lstStyle/>
          <a:p>
            <a:r>
              <a:rPr lang="en-US" dirty="0"/>
              <a:t>Part of the Crash Course in AI</a:t>
            </a:r>
          </a:p>
          <a:p>
            <a:r>
              <a:rPr lang="en-US" dirty="0"/>
              <a:t>Guide to Screen Regions for July 20th, 2026</a:t>
            </a:r>
          </a:p>
          <a:p>
            <a:r>
              <a:rPr lang="en-US" b="1" dirty="0"/>
              <a:t>Version 1.22209.3 (babe11)</a:t>
            </a:r>
          </a:p>
        </p:txBody>
      </p:sp>
    </p:spTree>
    <p:extLst>
      <p:ext uri="{BB962C8B-B14F-4D97-AF65-F5344CB8AC3E}">
        <p14:creationId xmlns:p14="http://schemas.microsoft.com/office/powerpoint/2010/main" val="3582653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D6C4A-0D45-82CC-A5F8-E448AE8D7769}"/>
              </a:ext>
            </a:extLst>
          </p:cNvPr>
          <p:cNvSpPr>
            <a:spLocks noGrp="1"/>
          </p:cNvSpPr>
          <p:nvPr>
            <p:ph type="title"/>
          </p:nvPr>
        </p:nvSpPr>
        <p:spPr>
          <a:xfrm>
            <a:off x="285307" y="195004"/>
            <a:ext cx="10515600" cy="591805"/>
          </a:xfrm>
        </p:spPr>
        <p:txBody>
          <a:bodyPr>
            <a:normAutofit fontScale="90000"/>
          </a:bodyPr>
          <a:lstStyle/>
          <a:p>
            <a:r>
              <a:rPr lang="en-US" dirty="0"/>
              <a:t>Plugins</a:t>
            </a:r>
          </a:p>
        </p:txBody>
      </p:sp>
      <p:pic>
        <p:nvPicPr>
          <p:cNvPr id="4" name="Picture 3">
            <a:extLst>
              <a:ext uri="{FF2B5EF4-FFF2-40B4-BE49-F238E27FC236}">
                <a16:creationId xmlns:a16="http://schemas.microsoft.com/office/drawing/2014/main" id="{CAF64C18-EAFD-3100-10F3-FF10A7D06CFE}"/>
              </a:ext>
            </a:extLst>
          </p:cNvPr>
          <p:cNvPicPr>
            <a:picLocks noChangeAspect="1"/>
          </p:cNvPicPr>
          <p:nvPr/>
        </p:nvPicPr>
        <p:blipFill>
          <a:blip r:embed="rId2"/>
          <a:srcRect r="2676" b="3793"/>
          <a:stretch>
            <a:fillRect/>
          </a:stretch>
        </p:blipFill>
        <p:spPr>
          <a:xfrm>
            <a:off x="2257502" y="774156"/>
            <a:ext cx="7564395" cy="5853089"/>
          </a:xfrm>
          <a:prstGeom prst="rect">
            <a:avLst/>
          </a:prstGeom>
          <a:ln>
            <a:solidFill>
              <a:srgbClr val="0070C0"/>
            </a:solidFill>
          </a:ln>
        </p:spPr>
      </p:pic>
    </p:spTree>
    <p:extLst>
      <p:ext uri="{BB962C8B-B14F-4D97-AF65-F5344CB8AC3E}">
        <p14:creationId xmlns:p14="http://schemas.microsoft.com/office/powerpoint/2010/main" val="2076515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E8C6D-ACFB-C897-EB70-44C9C6BEB92C}"/>
              </a:ext>
            </a:extLst>
          </p:cNvPr>
          <p:cNvSpPr>
            <a:spLocks noGrp="1"/>
          </p:cNvSpPr>
          <p:nvPr>
            <p:ph type="title"/>
          </p:nvPr>
        </p:nvSpPr>
        <p:spPr>
          <a:xfrm>
            <a:off x="282146" y="105633"/>
            <a:ext cx="10515600" cy="771697"/>
          </a:xfrm>
        </p:spPr>
        <p:txBody>
          <a:bodyPr/>
          <a:lstStyle/>
          <a:p>
            <a:r>
              <a:rPr lang="en-US" dirty="0"/>
              <a:t>Memory</a:t>
            </a:r>
          </a:p>
        </p:txBody>
      </p:sp>
      <p:pic>
        <p:nvPicPr>
          <p:cNvPr id="4" name="Picture 3">
            <a:extLst>
              <a:ext uri="{FF2B5EF4-FFF2-40B4-BE49-F238E27FC236}">
                <a16:creationId xmlns:a16="http://schemas.microsoft.com/office/drawing/2014/main" id="{54580AC7-DA2F-EC10-6DB8-CC5F8EBD7D54}"/>
              </a:ext>
            </a:extLst>
          </p:cNvPr>
          <p:cNvPicPr>
            <a:picLocks noChangeAspect="1"/>
          </p:cNvPicPr>
          <p:nvPr/>
        </p:nvPicPr>
        <p:blipFill>
          <a:blip r:embed="rId2"/>
          <a:stretch>
            <a:fillRect/>
          </a:stretch>
        </p:blipFill>
        <p:spPr>
          <a:xfrm>
            <a:off x="3133155" y="946555"/>
            <a:ext cx="5877713" cy="5637298"/>
          </a:xfrm>
          <a:prstGeom prst="rect">
            <a:avLst/>
          </a:prstGeom>
          <a:ln>
            <a:solidFill>
              <a:srgbClr val="0070C0"/>
            </a:solidFill>
          </a:ln>
        </p:spPr>
      </p:pic>
    </p:spTree>
    <p:extLst>
      <p:ext uri="{BB962C8B-B14F-4D97-AF65-F5344CB8AC3E}">
        <p14:creationId xmlns:p14="http://schemas.microsoft.com/office/powerpoint/2010/main" val="3086212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EE3F2-78DB-323D-932E-7F8D90623B89}"/>
              </a:ext>
            </a:extLst>
          </p:cNvPr>
          <p:cNvSpPr>
            <a:spLocks noGrp="1"/>
          </p:cNvSpPr>
          <p:nvPr>
            <p:ph type="title"/>
          </p:nvPr>
        </p:nvSpPr>
        <p:spPr>
          <a:xfrm>
            <a:off x="195649" y="130347"/>
            <a:ext cx="10515600" cy="882907"/>
          </a:xfrm>
        </p:spPr>
        <p:txBody>
          <a:bodyPr/>
          <a:lstStyle/>
          <a:p>
            <a:r>
              <a:rPr lang="en-US" dirty="0"/>
              <a:t>User Profile</a:t>
            </a:r>
          </a:p>
        </p:txBody>
      </p:sp>
      <p:pic>
        <p:nvPicPr>
          <p:cNvPr id="4" name="Picture 3">
            <a:extLst>
              <a:ext uri="{FF2B5EF4-FFF2-40B4-BE49-F238E27FC236}">
                <a16:creationId xmlns:a16="http://schemas.microsoft.com/office/drawing/2014/main" id="{EB4FB52F-2970-B150-39C9-F6F04EA6DE71}"/>
              </a:ext>
            </a:extLst>
          </p:cNvPr>
          <p:cNvPicPr>
            <a:picLocks noChangeAspect="1"/>
          </p:cNvPicPr>
          <p:nvPr/>
        </p:nvPicPr>
        <p:blipFill>
          <a:blip r:embed="rId2"/>
          <a:stretch>
            <a:fillRect/>
          </a:stretch>
        </p:blipFill>
        <p:spPr>
          <a:xfrm>
            <a:off x="2135659" y="837133"/>
            <a:ext cx="7490254" cy="5771852"/>
          </a:xfrm>
          <a:prstGeom prst="rect">
            <a:avLst/>
          </a:prstGeom>
          <a:ln>
            <a:solidFill>
              <a:srgbClr val="0070C0"/>
            </a:solidFill>
          </a:ln>
        </p:spPr>
      </p:pic>
    </p:spTree>
    <p:extLst>
      <p:ext uri="{BB962C8B-B14F-4D97-AF65-F5344CB8AC3E}">
        <p14:creationId xmlns:p14="http://schemas.microsoft.com/office/powerpoint/2010/main" val="1282381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F0B43-FE42-7FA2-E1F6-446885D1E6DB}"/>
              </a:ext>
            </a:extLst>
          </p:cNvPr>
          <p:cNvSpPr>
            <a:spLocks noGrp="1"/>
          </p:cNvSpPr>
          <p:nvPr>
            <p:ph type="title"/>
          </p:nvPr>
        </p:nvSpPr>
        <p:spPr>
          <a:xfrm>
            <a:off x="183292" y="155061"/>
            <a:ext cx="10515600" cy="1325563"/>
          </a:xfrm>
        </p:spPr>
        <p:txBody>
          <a:bodyPr/>
          <a:lstStyle/>
          <a:p>
            <a:r>
              <a:rPr lang="en-US" dirty="0"/>
              <a:t>Skip All Approvals/Connectors/Chrome</a:t>
            </a:r>
          </a:p>
        </p:txBody>
      </p:sp>
      <p:pic>
        <p:nvPicPr>
          <p:cNvPr id="4" name="Picture 3">
            <a:extLst>
              <a:ext uri="{FF2B5EF4-FFF2-40B4-BE49-F238E27FC236}">
                <a16:creationId xmlns:a16="http://schemas.microsoft.com/office/drawing/2014/main" id="{E2BD8ECE-5AE8-8E0B-8EF6-65389906E566}"/>
              </a:ext>
            </a:extLst>
          </p:cNvPr>
          <p:cNvPicPr>
            <a:picLocks noChangeAspect="1"/>
          </p:cNvPicPr>
          <p:nvPr/>
        </p:nvPicPr>
        <p:blipFill>
          <a:blip r:embed="rId2"/>
          <a:stretch>
            <a:fillRect/>
          </a:stretch>
        </p:blipFill>
        <p:spPr>
          <a:xfrm>
            <a:off x="2553123" y="1395850"/>
            <a:ext cx="6502400" cy="4978400"/>
          </a:xfrm>
          <a:prstGeom prst="rect">
            <a:avLst/>
          </a:prstGeom>
          <a:ln>
            <a:solidFill>
              <a:srgbClr val="0070C0"/>
            </a:solidFill>
          </a:ln>
        </p:spPr>
      </p:pic>
      <p:cxnSp>
        <p:nvCxnSpPr>
          <p:cNvPr id="6" name="Straight Arrow Connector 5">
            <a:extLst>
              <a:ext uri="{FF2B5EF4-FFF2-40B4-BE49-F238E27FC236}">
                <a16:creationId xmlns:a16="http://schemas.microsoft.com/office/drawing/2014/main" id="{723FE67F-6E68-076E-33E8-FC2872BDC305}"/>
              </a:ext>
            </a:extLst>
          </p:cNvPr>
          <p:cNvCxnSpPr/>
          <p:nvPr/>
        </p:nvCxnSpPr>
        <p:spPr>
          <a:xfrm flipH="1">
            <a:off x="8888819" y="3934047"/>
            <a:ext cx="1637414" cy="6592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B21F2291-1454-4648-22B7-8FA01A5B142F}"/>
              </a:ext>
            </a:extLst>
          </p:cNvPr>
          <p:cNvSpPr txBox="1"/>
          <p:nvPr/>
        </p:nvSpPr>
        <p:spPr>
          <a:xfrm>
            <a:off x="9686260" y="3264195"/>
            <a:ext cx="2279278" cy="646331"/>
          </a:xfrm>
          <a:prstGeom prst="rect">
            <a:avLst/>
          </a:prstGeom>
          <a:noFill/>
        </p:spPr>
        <p:txBody>
          <a:bodyPr wrap="none" rtlCol="0">
            <a:spAutoFit/>
          </a:bodyPr>
          <a:lstStyle/>
          <a:p>
            <a:r>
              <a:rPr lang="en-US" dirty="0"/>
              <a:t>Allow Claude to</a:t>
            </a:r>
          </a:p>
          <a:p>
            <a:r>
              <a:rPr lang="en-US" dirty="0"/>
              <a:t>Use Chrome browser</a:t>
            </a:r>
          </a:p>
        </p:txBody>
      </p:sp>
    </p:spTree>
    <p:extLst>
      <p:ext uri="{BB962C8B-B14F-4D97-AF65-F5344CB8AC3E}">
        <p14:creationId xmlns:p14="http://schemas.microsoft.com/office/powerpoint/2010/main" val="1480986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8F18B-1BDE-DAE6-FBCA-6968AE5DE6D2}"/>
              </a:ext>
            </a:extLst>
          </p:cNvPr>
          <p:cNvSpPr>
            <a:spLocks noGrp="1"/>
          </p:cNvSpPr>
          <p:nvPr>
            <p:ph type="title"/>
          </p:nvPr>
        </p:nvSpPr>
        <p:spPr>
          <a:xfrm>
            <a:off x="146222" y="105634"/>
            <a:ext cx="10515600" cy="957048"/>
          </a:xfrm>
        </p:spPr>
        <p:txBody>
          <a:bodyPr/>
          <a:lstStyle/>
          <a:p>
            <a:r>
              <a:rPr lang="en-US" dirty="0"/>
              <a:t>Claude Desktop Screen Regions</a:t>
            </a:r>
          </a:p>
        </p:txBody>
      </p:sp>
      <p:pic>
        <p:nvPicPr>
          <p:cNvPr id="4" name="Picture 3">
            <a:extLst>
              <a:ext uri="{FF2B5EF4-FFF2-40B4-BE49-F238E27FC236}">
                <a16:creationId xmlns:a16="http://schemas.microsoft.com/office/drawing/2014/main" id="{87F1C3BB-2F75-C803-3A2E-37FCE81315BD}"/>
              </a:ext>
            </a:extLst>
          </p:cNvPr>
          <p:cNvPicPr>
            <a:picLocks noChangeAspect="1"/>
          </p:cNvPicPr>
          <p:nvPr/>
        </p:nvPicPr>
        <p:blipFill>
          <a:blip r:embed="rId2"/>
          <a:stretch>
            <a:fillRect/>
          </a:stretch>
        </p:blipFill>
        <p:spPr>
          <a:xfrm>
            <a:off x="2928551" y="1297458"/>
            <a:ext cx="6275389" cy="5241639"/>
          </a:xfrm>
          <a:prstGeom prst="rect">
            <a:avLst/>
          </a:prstGeom>
          <a:ln>
            <a:solidFill>
              <a:schemeClr val="tx1"/>
            </a:solidFill>
          </a:ln>
        </p:spPr>
      </p:pic>
    </p:spTree>
    <p:extLst>
      <p:ext uri="{BB962C8B-B14F-4D97-AF65-F5344CB8AC3E}">
        <p14:creationId xmlns:p14="http://schemas.microsoft.com/office/powerpoint/2010/main" val="1193844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7BEC7-9D7E-E316-9E73-12891C453AB8}"/>
              </a:ext>
            </a:extLst>
          </p:cNvPr>
          <p:cNvSpPr>
            <a:spLocks noGrp="1"/>
          </p:cNvSpPr>
          <p:nvPr>
            <p:ph type="title"/>
          </p:nvPr>
        </p:nvSpPr>
        <p:spPr>
          <a:xfrm>
            <a:off x="274100" y="213397"/>
            <a:ext cx="9071919" cy="1009348"/>
          </a:xfrm>
        </p:spPr>
        <p:txBody>
          <a:bodyPr/>
          <a:lstStyle/>
          <a:p>
            <a:r>
              <a:rPr lang="en-US" dirty="0"/>
              <a:t>Regions of the Claude Desktop Footer</a:t>
            </a:r>
          </a:p>
        </p:txBody>
      </p:sp>
      <p:pic>
        <p:nvPicPr>
          <p:cNvPr id="4" name="Picture 3">
            <a:extLst>
              <a:ext uri="{FF2B5EF4-FFF2-40B4-BE49-F238E27FC236}">
                <a16:creationId xmlns:a16="http://schemas.microsoft.com/office/drawing/2014/main" id="{492F0273-6359-D2B7-B4F2-4213C9976572}"/>
              </a:ext>
            </a:extLst>
          </p:cNvPr>
          <p:cNvPicPr>
            <a:picLocks noChangeAspect="1"/>
          </p:cNvPicPr>
          <p:nvPr/>
        </p:nvPicPr>
        <p:blipFill>
          <a:blip r:embed="rId2"/>
          <a:stretch>
            <a:fillRect/>
          </a:stretch>
        </p:blipFill>
        <p:spPr>
          <a:xfrm>
            <a:off x="442782" y="2558634"/>
            <a:ext cx="11147310" cy="1716804"/>
          </a:xfrm>
          <a:prstGeom prst="rect">
            <a:avLst/>
          </a:prstGeom>
          <a:ln>
            <a:solidFill>
              <a:schemeClr val="tx1"/>
            </a:solidFill>
          </a:ln>
        </p:spPr>
      </p:pic>
      <p:cxnSp>
        <p:nvCxnSpPr>
          <p:cNvPr id="6" name="Straight Arrow Connector 5">
            <a:extLst>
              <a:ext uri="{FF2B5EF4-FFF2-40B4-BE49-F238E27FC236}">
                <a16:creationId xmlns:a16="http://schemas.microsoft.com/office/drawing/2014/main" id="{2D42C51B-186B-CF15-E56A-1618E63A6FD5}"/>
              </a:ext>
            </a:extLst>
          </p:cNvPr>
          <p:cNvCxnSpPr/>
          <p:nvPr/>
        </p:nvCxnSpPr>
        <p:spPr>
          <a:xfrm flipV="1">
            <a:off x="5338119" y="4139514"/>
            <a:ext cx="432486" cy="87732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6D046F77-7CE9-E5A6-07E8-F08A737DC4EB}"/>
              </a:ext>
            </a:extLst>
          </p:cNvPr>
          <p:cNvSpPr txBox="1"/>
          <p:nvPr/>
        </p:nvSpPr>
        <p:spPr>
          <a:xfrm>
            <a:off x="4401879" y="5082362"/>
            <a:ext cx="1450397" cy="923330"/>
          </a:xfrm>
          <a:prstGeom prst="rect">
            <a:avLst/>
          </a:prstGeom>
          <a:noFill/>
        </p:spPr>
        <p:txBody>
          <a:bodyPr wrap="none" rtlCol="0">
            <a:spAutoFit/>
          </a:bodyPr>
          <a:lstStyle/>
          <a:p>
            <a:pPr algn="ctr"/>
            <a:r>
              <a:rPr lang="en-US" dirty="0"/>
              <a:t>Permissions </a:t>
            </a:r>
          </a:p>
          <a:p>
            <a:pPr algn="ctr"/>
            <a:r>
              <a:rPr lang="en-US" dirty="0"/>
              <a:t>and</a:t>
            </a:r>
          </a:p>
          <a:p>
            <a:pPr algn="ctr"/>
            <a:r>
              <a:rPr lang="en-US" dirty="0"/>
              <a:t>Planning</a:t>
            </a:r>
          </a:p>
        </p:txBody>
      </p:sp>
      <p:cxnSp>
        <p:nvCxnSpPr>
          <p:cNvPr id="8" name="Straight Arrow Connector 7">
            <a:extLst>
              <a:ext uri="{FF2B5EF4-FFF2-40B4-BE49-F238E27FC236}">
                <a16:creationId xmlns:a16="http://schemas.microsoft.com/office/drawing/2014/main" id="{FDA0FF32-D7FF-CE04-7DDF-978CFB93FCE9}"/>
              </a:ext>
            </a:extLst>
          </p:cNvPr>
          <p:cNvCxnSpPr>
            <a:cxnSpLocks/>
          </p:cNvCxnSpPr>
          <p:nvPr/>
        </p:nvCxnSpPr>
        <p:spPr>
          <a:xfrm flipH="1" flipV="1">
            <a:off x="7060689" y="4111160"/>
            <a:ext cx="126920" cy="97120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B7BDEA51-F556-35A4-9DFF-C8478593B0B9}"/>
              </a:ext>
            </a:extLst>
          </p:cNvPr>
          <p:cNvSpPr txBox="1"/>
          <p:nvPr/>
        </p:nvSpPr>
        <p:spPr>
          <a:xfrm>
            <a:off x="6553200" y="5107170"/>
            <a:ext cx="1098634" cy="646331"/>
          </a:xfrm>
          <a:prstGeom prst="rect">
            <a:avLst/>
          </a:prstGeom>
          <a:noFill/>
        </p:spPr>
        <p:txBody>
          <a:bodyPr wrap="none" rtlCol="0">
            <a:spAutoFit/>
          </a:bodyPr>
          <a:lstStyle/>
          <a:p>
            <a:pPr algn="ctr"/>
            <a:r>
              <a:rPr lang="en-US" dirty="0"/>
              <a:t>Voice</a:t>
            </a:r>
          </a:p>
          <a:p>
            <a:pPr algn="ctr"/>
            <a:r>
              <a:rPr lang="en-US" dirty="0"/>
              <a:t>Dictation</a:t>
            </a:r>
          </a:p>
        </p:txBody>
      </p:sp>
      <p:cxnSp>
        <p:nvCxnSpPr>
          <p:cNvPr id="11" name="Straight Arrow Connector 10">
            <a:extLst>
              <a:ext uri="{FF2B5EF4-FFF2-40B4-BE49-F238E27FC236}">
                <a16:creationId xmlns:a16="http://schemas.microsoft.com/office/drawing/2014/main" id="{98D5E8DB-2D03-9E53-D0AA-9F1416B0E264}"/>
              </a:ext>
            </a:extLst>
          </p:cNvPr>
          <p:cNvCxnSpPr>
            <a:cxnSpLocks/>
            <a:stCxn id="13" idx="0"/>
          </p:cNvCxnSpPr>
          <p:nvPr/>
        </p:nvCxnSpPr>
        <p:spPr>
          <a:xfrm flipV="1">
            <a:off x="8956128" y="4167867"/>
            <a:ext cx="1276607" cy="93221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B10399CC-5148-BDDA-8522-CB8A324B9BA2}"/>
              </a:ext>
            </a:extLst>
          </p:cNvPr>
          <p:cNvSpPr txBox="1"/>
          <p:nvPr/>
        </p:nvSpPr>
        <p:spPr>
          <a:xfrm>
            <a:off x="8447591" y="5100082"/>
            <a:ext cx="1017073" cy="646331"/>
          </a:xfrm>
          <a:prstGeom prst="rect">
            <a:avLst/>
          </a:prstGeom>
          <a:noFill/>
        </p:spPr>
        <p:txBody>
          <a:bodyPr wrap="none" rtlCol="0">
            <a:spAutoFit/>
          </a:bodyPr>
          <a:lstStyle/>
          <a:p>
            <a:pPr algn="ctr"/>
            <a:r>
              <a:rPr lang="en-US" dirty="0"/>
              <a:t>Model</a:t>
            </a:r>
          </a:p>
          <a:p>
            <a:pPr algn="ctr"/>
            <a:r>
              <a:rPr lang="en-US" dirty="0"/>
              <a:t>Selector</a:t>
            </a:r>
          </a:p>
        </p:txBody>
      </p:sp>
      <p:sp>
        <p:nvSpPr>
          <p:cNvPr id="14" name="TextBox 13">
            <a:extLst>
              <a:ext uri="{FF2B5EF4-FFF2-40B4-BE49-F238E27FC236}">
                <a16:creationId xmlns:a16="http://schemas.microsoft.com/office/drawing/2014/main" id="{67CE80E9-4F21-5638-472B-DA63700868D4}"/>
              </a:ext>
            </a:extLst>
          </p:cNvPr>
          <p:cNvSpPr txBox="1"/>
          <p:nvPr/>
        </p:nvSpPr>
        <p:spPr>
          <a:xfrm>
            <a:off x="9627660" y="5082361"/>
            <a:ext cx="726737" cy="646331"/>
          </a:xfrm>
          <a:prstGeom prst="rect">
            <a:avLst/>
          </a:prstGeom>
          <a:noFill/>
        </p:spPr>
        <p:txBody>
          <a:bodyPr wrap="none" rtlCol="0">
            <a:spAutoFit/>
          </a:bodyPr>
          <a:lstStyle/>
          <a:p>
            <a:pPr algn="ctr"/>
            <a:r>
              <a:rPr lang="en-US" dirty="0"/>
              <a:t>Effort</a:t>
            </a:r>
          </a:p>
          <a:p>
            <a:pPr algn="ctr"/>
            <a:r>
              <a:rPr lang="en-US" dirty="0"/>
              <a:t>Level</a:t>
            </a:r>
          </a:p>
        </p:txBody>
      </p:sp>
      <p:cxnSp>
        <p:nvCxnSpPr>
          <p:cNvPr id="16" name="Straight Arrow Connector 15">
            <a:extLst>
              <a:ext uri="{FF2B5EF4-FFF2-40B4-BE49-F238E27FC236}">
                <a16:creationId xmlns:a16="http://schemas.microsoft.com/office/drawing/2014/main" id="{749BD6EC-CBF9-E07F-67E7-A90C6BBA9140}"/>
              </a:ext>
            </a:extLst>
          </p:cNvPr>
          <p:cNvCxnSpPr>
            <a:cxnSpLocks/>
            <a:stCxn id="14" idx="0"/>
          </p:cNvCxnSpPr>
          <p:nvPr/>
        </p:nvCxnSpPr>
        <p:spPr>
          <a:xfrm flipV="1">
            <a:off x="9991029" y="4288370"/>
            <a:ext cx="691817" cy="79399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79097CC2-FC5C-A039-A2CB-055A776E344E}"/>
              </a:ext>
            </a:extLst>
          </p:cNvPr>
          <p:cNvCxnSpPr>
            <a:cxnSpLocks/>
          </p:cNvCxnSpPr>
          <p:nvPr/>
        </p:nvCxnSpPr>
        <p:spPr>
          <a:xfrm flipH="1">
            <a:off x="10919637" y="2222205"/>
            <a:ext cx="148856" cy="62732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629FB5D9-7B7F-CD87-C756-95FEE85F5CB4}"/>
              </a:ext>
            </a:extLst>
          </p:cNvPr>
          <p:cNvCxnSpPr>
            <a:cxnSpLocks/>
          </p:cNvCxnSpPr>
          <p:nvPr/>
        </p:nvCxnSpPr>
        <p:spPr>
          <a:xfrm flipV="1">
            <a:off x="11057860" y="4196221"/>
            <a:ext cx="128261" cy="93930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4" name="TextBox 23">
            <a:extLst>
              <a:ext uri="{FF2B5EF4-FFF2-40B4-BE49-F238E27FC236}">
                <a16:creationId xmlns:a16="http://schemas.microsoft.com/office/drawing/2014/main" id="{F3A33024-D3B8-5933-B56C-BF5F48B57858}"/>
              </a:ext>
            </a:extLst>
          </p:cNvPr>
          <p:cNvSpPr txBox="1"/>
          <p:nvPr/>
        </p:nvSpPr>
        <p:spPr>
          <a:xfrm>
            <a:off x="10393944" y="5149700"/>
            <a:ext cx="1242711" cy="923330"/>
          </a:xfrm>
          <a:prstGeom prst="rect">
            <a:avLst/>
          </a:prstGeom>
          <a:noFill/>
        </p:spPr>
        <p:txBody>
          <a:bodyPr wrap="none" rtlCol="0">
            <a:spAutoFit/>
          </a:bodyPr>
          <a:lstStyle/>
          <a:p>
            <a:pPr algn="ctr"/>
            <a:r>
              <a:rPr lang="en-US" dirty="0"/>
              <a:t>Resources</a:t>
            </a:r>
          </a:p>
          <a:p>
            <a:pPr algn="ctr"/>
            <a:r>
              <a:rPr lang="en-US" dirty="0"/>
              <a:t>Remaining</a:t>
            </a:r>
          </a:p>
          <a:p>
            <a:pPr algn="ctr"/>
            <a:r>
              <a:rPr lang="en-US" dirty="0"/>
              <a:t>Circle</a:t>
            </a:r>
          </a:p>
        </p:txBody>
      </p:sp>
      <p:sp>
        <p:nvSpPr>
          <p:cNvPr id="25" name="TextBox 24">
            <a:extLst>
              <a:ext uri="{FF2B5EF4-FFF2-40B4-BE49-F238E27FC236}">
                <a16:creationId xmlns:a16="http://schemas.microsoft.com/office/drawing/2014/main" id="{7A268C79-8DD4-77A1-B00E-917730FE91DF}"/>
              </a:ext>
            </a:extLst>
          </p:cNvPr>
          <p:cNvSpPr txBox="1"/>
          <p:nvPr/>
        </p:nvSpPr>
        <p:spPr>
          <a:xfrm>
            <a:off x="10661741" y="1612602"/>
            <a:ext cx="926857" cy="646331"/>
          </a:xfrm>
          <a:prstGeom prst="rect">
            <a:avLst/>
          </a:prstGeom>
          <a:noFill/>
        </p:spPr>
        <p:txBody>
          <a:bodyPr wrap="none" rtlCol="0">
            <a:spAutoFit/>
          </a:bodyPr>
          <a:lstStyle/>
          <a:p>
            <a:pPr algn="ctr"/>
            <a:r>
              <a:rPr lang="en-US" dirty="0"/>
              <a:t>Claude</a:t>
            </a:r>
          </a:p>
          <a:p>
            <a:pPr algn="ctr"/>
            <a:r>
              <a:rPr lang="en-US" dirty="0"/>
              <a:t>Mascot</a:t>
            </a:r>
          </a:p>
        </p:txBody>
      </p:sp>
      <p:cxnSp>
        <p:nvCxnSpPr>
          <p:cNvPr id="27" name="Straight Arrow Connector 26">
            <a:extLst>
              <a:ext uri="{FF2B5EF4-FFF2-40B4-BE49-F238E27FC236}">
                <a16:creationId xmlns:a16="http://schemas.microsoft.com/office/drawing/2014/main" id="{018FB46A-554D-A7A9-E4A0-4A0F3065B46F}"/>
              </a:ext>
            </a:extLst>
          </p:cNvPr>
          <p:cNvCxnSpPr>
            <a:cxnSpLocks/>
          </p:cNvCxnSpPr>
          <p:nvPr/>
        </p:nvCxnSpPr>
        <p:spPr>
          <a:xfrm>
            <a:off x="5284381" y="2254103"/>
            <a:ext cx="77972" cy="5564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2605B307-E23F-F528-758F-30C0325E867E}"/>
              </a:ext>
            </a:extLst>
          </p:cNvPr>
          <p:cNvSpPr txBox="1"/>
          <p:nvPr/>
        </p:nvSpPr>
        <p:spPr>
          <a:xfrm>
            <a:off x="4469387" y="1353878"/>
            <a:ext cx="1322478" cy="923330"/>
          </a:xfrm>
          <a:prstGeom prst="rect">
            <a:avLst/>
          </a:prstGeom>
          <a:noFill/>
        </p:spPr>
        <p:txBody>
          <a:bodyPr wrap="none" rtlCol="0">
            <a:spAutoFit/>
          </a:bodyPr>
          <a:lstStyle/>
          <a:p>
            <a:pPr algn="ctr"/>
            <a:r>
              <a:rPr lang="en-US" dirty="0"/>
              <a:t>Local or</a:t>
            </a:r>
          </a:p>
          <a:p>
            <a:pPr algn="ctr"/>
            <a:r>
              <a:rPr lang="en-US" dirty="0"/>
              <a:t>Cloud</a:t>
            </a:r>
          </a:p>
          <a:p>
            <a:pPr algn="ctr"/>
            <a:r>
              <a:rPr lang="en-US" dirty="0"/>
              <a:t>File System</a:t>
            </a:r>
          </a:p>
        </p:txBody>
      </p:sp>
      <p:cxnSp>
        <p:nvCxnSpPr>
          <p:cNvPr id="30" name="Straight Arrow Connector 29">
            <a:extLst>
              <a:ext uri="{FF2B5EF4-FFF2-40B4-BE49-F238E27FC236}">
                <a16:creationId xmlns:a16="http://schemas.microsoft.com/office/drawing/2014/main" id="{FCB42233-DB76-F224-6AA9-E490BEDCA4D9}"/>
              </a:ext>
            </a:extLst>
          </p:cNvPr>
          <p:cNvCxnSpPr>
            <a:cxnSpLocks/>
          </p:cNvCxnSpPr>
          <p:nvPr/>
        </p:nvCxnSpPr>
        <p:spPr>
          <a:xfrm>
            <a:off x="6648893" y="2268279"/>
            <a:ext cx="77972" cy="5564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1" name="TextBox 30">
            <a:extLst>
              <a:ext uri="{FF2B5EF4-FFF2-40B4-BE49-F238E27FC236}">
                <a16:creationId xmlns:a16="http://schemas.microsoft.com/office/drawing/2014/main" id="{067480A6-96D3-4039-A0DC-2FE7255FF5A3}"/>
              </a:ext>
            </a:extLst>
          </p:cNvPr>
          <p:cNvSpPr txBox="1"/>
          <p:nvPr/>
        </p:nvSpPr>
        <p:spPr>
          <a:xfrm>
            <a:off x="6040456" y="1835888"/>
            <a:ext cx="1100751" cy="369332"/>
          </a:xfrm>
          <a:prstGeom prst="rect">
            <a:avLst/>
          </a:prstGeom>
          <a:noFill/>
        </p:spPr>
        <p:txBody>
          <a:bodyPr wrap="none" rtlCol="0">
            <a:spAutoFit/>
          </a:bodyPr>
          <a:lstStyle/>
          <a:p>
            <a:pPr algn="ctr"/>
            <a:r>
              <a:rPr lang="en-US" dirty="0"/>
              <a:t>Directory</a:t>
            </a:r>
          </a:p>
        </p:txBody>
      </p:sp>
      <p:cxnSp>
        <p:nvCxnSpPr>
          <p:cNvPr id="32" name="Straight Arrow Connector 31">
            <a:extLst>
              <a:ext uri="{FF2B5EF4-FFF2-40B4-BE49-F238E27FC236}">
                <a16:creationId xmlns:a16="http://schemas.microsoft.com/office/drawing/2014/main" id="{A285EE94-8AA8-4EDF-2662-63115AD01EBA}"/>
              </a:ext>
            </a:extLst>
          </p:cNvPr>
          <p:cNvCxnSpPr>
            <a:cxnSpLocks/>
            <a:stCxn id="34" idx="2"/>
          </p:cNvCxnSpPr>
          <p:nvPr/>
        </p:nvCxnSpPr>
        <p:spPr>
          <a:xfrm>
            <a:off x="7923447" y="2273112"/>
            <a:ext cx="263622" cy="56578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F6F90E6C-C574-7D29-F659-A6145587E065}"/>
              </a:ext>
            </a:extLst>
          </p:cNvPr>
          <p:cNvSpPr txBox="1"/>
          <p:nvPr/>
        </p:nvSpPr>
        <p:spPr>
          <a:xfrm>
            <a:off x="7477074" y="1626781"/>
            <a:ext cx="892745" cy="646331"/>
          </a:xfrm>
          <a:prstGeom prst="rect">
            <a:avLst/>
          </a:prstGeom>
          <a:noFill/>
        </p:spPr>
        <p:txBody>
          <a:bodyPr wrap="none" rtlCol="0">
            <a:spAutoFit/>
          </a:bodyPr>
          <a:lstStyle/>
          <a:p>
            <a:pPr algn="ctr"/>
            <a:r>
              <a:rPr lang="en-US" dirty="0"/>
              <a:t>Git</a:t>
            </a:r>
          </a:p>
          <a:p>
            <a:pPr algn="ctr"/>
            <a:r>
              <a:rPr lang="en-US" dirty="0"/>
              <a:t>Branch</a:t>
            </a:r>
          </a:p>
        </p:txBody>
      </p:sp>
      <p:cxnSp>
        <p:nvCxnSpPr>
          <p:cNvPr id="35" name="Straight Arrow Connector 34">
            <a:extLst>
              <a:ext uri="{FF2B5EF4-FFF2-40B4-BE49-F238E27FC236}">
                <a16:creationId xmlns:a16="http://schemas.microsoft.com/office/drawing/2014/main" id="{C3C890B1-5832-BCC3-7630-DDAA0CB4BA09}"/>
              </a:ext>
            </a:extLst>
          </p:cNvPr>
          <p:cNvCxnSpPr>
            <a:cxnSpLocks/>
          </p:cNvCxnSpPr>
          <p:nvPr/>
        </p:nvCxnSpPr>
        <p:spPr>
          <a:xfrm>
            <a:off x="9062483" y="2321442"/>
            <a:ext cx="0" cy="542261"/>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2B80C012-F40C-6451-F4DB-14AADAB76BA3}"/>
              </a:ext>
            </a:extLst>
          </p:cNvPr>
          <p:cNvSpPr txBox="1"/>
          <p:nvPr/>
        </p:nvSpPr>
        <p:spPr>
          <a:xfrm>
            <a:off x="8493635" y="1598428"/>
            <a:ext cx="993221" cy="646331"/>
          </a:xfrm>
          <a:prstGeom prst="rect">
            <a:avLst/>
          </a:prstGeom>
          <a:noFill/>
        </p:spPr>
        <p:txBody>
          <a:bodyPr wrap="none" rtlCol="0">
            <a:spAutoFit/>
          </a:bodyPr>
          <a:lstStyle/>
          <a:p>
            <a:pPr algn="ctr"/>
            <a:r>
              <a:rPr lang="en-US" dirty="0"/>
              <a:t>Working</a:t>
            </a:r>
          </a:p>
          <a:p>
            <a:pPr algn="ctr"/>
            <a:r>
              <a:rPr lang="en-US" dirty="0"/>
              <a:t>Tree</a:t>
            </a:r>
          </a:p>
        </p:txBody>
      </p:sp>
      <p:cxnSp>
        <p:nvCxnSpPr>
          <p:cNvPr id="37" name="Straight Arrow Connector 36">
            <a:extLst>
              <a:ext uri="{FF2B5EF4-FFF2-40B4-BE49-F238E27FC236}">
                <a16:creationId xmlns:a16="http://schemas.microsoft.com/office/drawing/2014/main" id="{94449DD7-93CB-CC89-F0FA-2EDB0A371248}"/>
              </a:ext>
            </a:extLst>
          </p:cNvPr>
          <p:cNvCxnSpPr>
            <a:cxnSpLocks/>
          </p:cNvCxnSpPr>
          <p:nvPr/>
        </p:nvCxnSpPr>
        <p:spPr>
          <a:xfrm flipH="1">
            <a:off x="9831571" y="2381693"/>
            <a:ext cx="99238" cy="47492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40">
            <a:extLst>
              <a:ext uri="{FF2B5EF4-FFF2-40B4-BE49-F238E27FC236}">
                <a16:creationId xmlns:a16="http://schemas.microsoft.com/office/drawing/2014/main" id="{FABE74C3-8D42-C003-1B0A-2B815EBB4DEE}"/>
              </a:ext>
            </a:extLst>
          </p:cNvPr>
          <p:cNvSpPr txBox="1"/>
          <p:nvPr/>
        </p:nvSpPr>
        <p:spPr>
          <a:xfrm>
            <a:off x="9667807" y="1623237"/>
            <a:ext cx="650884" cy="646331"/>
          </a:xfrm>
          <a:prstGeom prst="rect">
            <a:avLst/>
          </a:prstGeom>
          <a:noFill/>
        </p:spPr>
        <p:txBody>
          <a:bodyPr wrap="none" rtlCol="0">
            <a:spAutoFit/>
          </a:bodyPr>
          <a:lstStyle/>
          <a:p>
            <a:pPr algn="ctr"/>
            <a:r>
              <a:rPr lang="en-US" dirty="0"/>
              <a:t>Add</a:t>
            </a:r>
          </a:p>
          <a:p>
            <a:pPr algn="ctr"/>
            <a:r>
              <a:rPr lang="en-US" dirty="0"/>
              <a:t>Files</a:t>
            </a:r>
          </a:p>
        </p:txBody>
      </p:sp>
      <p:cxnSp>
        <p:nvCxnSpPr>
          <p:cNvPr id="42" name="Straight Arrow Connector 41">
            <a:extLst>
              <a:ext uri="{FF2B5EF4-FFF2-40B4-BE49-F238E27FC236}">
                <a16:creationId xmlns:a16="http://schemas.microsoft.com/office/drawing/2014/main" id="{0D1664DD-3FEA-3DBB-0ABE-5A235420BA8A}"/>
              </a:ext>
            </a:extLst>
          </p:cNvPr>
          <p:cNvCxnSpPr>
            <a:cxnSpLocks/>
          </p:cNvCxnSpPr>
          <p:nvPr/>
        </p:nvCxnSpPr>
        <p:spPr>
          <a:xfrm flipH="1" flipV="1">
            <a:off x="787480" y="4132426"/>
            <a:ext cx="137553" cy="94993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3E1E3C53-DBF8-5495-17DB-18A69B725E86}"/>
              </a:ext>
            </a:extLst>
          </p:cNvPr>
          <p:cNvSpPr txBox="1"/>
          <p:nvPr/>
        </p:nvSpPr>
        <p:spPr>
          <a:xfrm>
            <a:off x="409413" y="5149702"/>
            <a:ext cx="1021434" cy="369332"/>
          </a:xfrm>
          <a:prstGeom prst="rect">
            <a:avLst/>
          </a:prstGeom>
          <a:noFill/>
        </p:spPr>
        <p:txBody>
          <a:bodyPr wrap="none" rtlCol="0">
            <a:spAutoFit/>
          </a:bodyPr>
          <a:lstStyle/>
          <a:p>
            <a:pPr algn="ctr"/>
            <a:r>
              <a:rPr lang="en-US" dirty="0"/>
              <a:t>Account</a:t>
            </a:r>
          </a:p>
        </p:txBody>
      </p:sp>
      <p:cxnSp>
        <p:nvCxnSpPr>
          <p:cNvPr id="45" name="Straight Arrow Connector 44">
            <a:extLst>
              <a:ext uri="{FF2B5EF4-FFF2-40B4-BE49-F238E27FC236}">
                <a16:creationId xmlns:a16="http://schemas.microsoft.com/office/drawing/2014/main" id="{60FA267A-8513-D862-EB40-FB88881F4B01}"/>
              </a:ext>
            </a:extLst>
          </p:cNvPr>
          <p:cNvCxnSpPr>
            <a:cxnSpLocks/>
          </p:cNvCxnSpPr>
          <p:nvPr/>
        </p:nvCxnSpPr>
        <p:spPr>
          <a:xfrm flipH="1" flipV="1">
            <a:off x="1556569" y="4157236"/>
            <a:ext cx="240333" cy="118030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DA7A95F7-4906-E7BD-96C1-4376B406D53D}"/>
              </a:ext>
            </a:extLst>
          </p:cNvPr>
          <p:cNvSpPr txBox="1"/>
          <p:nvPr/>
        </p:nvSpPr>
        <p:spPr>
          <a:xfrm>
            <a:off x="1577690" y="5408427"/>
            <a:ext cx="627095" cy="369332"/>
          </a:xfrm>
          <a:prstGeom prst="rect">
            <a:avLst/>
          </a:prstGeom>
          <a:noFill/>
        </p:spPr>
        <p:txBody>
          <a:bodyPr wrap="none" rtlCol="0">
            <a:spAutoFit/>
          </a:bodyPr>
          <a:lstStyle/>
          <a:p>
            <a:pPr algn="ctr"/>
            <a:r>
              <a:rPr lang="en-US" dirty="0"/>
              <a:t>Plan</a:t>
            </a:r>
          </a:p>
        </p:txBody>
      </p:sp>
      <p:cxnSp>
        <p:nvCxnSpPr>
          <p:cNvPr id="49" name="Straight Arrow Connector 48">
            <a:extLst>
              <a:ext uri="{FF2B5EF4-FFF2-40B4-BE49-F238E27FC236}">
                <a16:creationId xmlns:a16="http://schemas.microsoft.com/office/drawing/2014/main" id="{8437A61C-24C9-6D50-7B0E-4FA9813CEE49}"/>
              </a:ext>
            </a:extLst>
          </p:cNvPr>
          <p:cNvCxnSpPr>
            <a:cxnSpLocks/>
          </p:cNvCxnSpPr>
          <p:nvPr/>
        </p:nvCxnSpPr>
        <p:spPr>
          <a:xfrm flipH="1">
            <a:off x="1677071" y="1913861"/>
            <a:ext cx="470706" cy="118366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9091EB5F-0B55-E9A6-FA5B-8B38874159A3}"/>
              </a:ext>
            </a:extLst>
          </p:cNvPr>
          <p:cNvSpPr txBox="1"/>
          <p:nvPr/>
        </p:nvSpPr>
        <p:spPr>
          <a:xfrm>
            <a:off x="1161928" y="1541720"/>
            <a:ext cx="1933543" cy="369332"/>
          </a:xfrm>
          <a:prstGeom prst="rect">
            <a:avLst/>
          </a:prstGeom>
          <a:noFill/>
        </p:spPr>
        <p:txBody>
          <a:bodyPr wrap="none" rtlCol="0">
            <a:spAutoFit/>
          </a:bodyPr>
          <a:lstStyle/>
          <a:p>
            <a:pPr algn="ctr"/>
            <a:r>
              <a:rPr lang="en-US" dirty="0"/>
              <a:t>Update Reminder</a:t>
            </a:r>
          </a:p>
        </p:txBody>
      </p:sp>
    </p:spTree>
    <p:extLst>
      <p:ext uri="{BB962C8B-B14F-4D97-AF65-F5344CB8AC3E}">
        <p14:creationId xmlns:p14="http://schemas.microsoft.com/office/powerpoint/2010/main" val="393251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1B9B3-061A-DE55-B7F2-C9B872860432}"/>
              </a:ext>
            </a:extLst>
          </p:cNvPr>
          <p:cNvSpPr>
            <a:spLocks noGrp="1"/>
          </p:cNvSpPr>
          <p:nvPr>
            <p:ph type="title"/>
          </p:nvPr>
        </p:nvSpPr>
        <p:spPr/>
        <p:txBody>
          <a:bodyPr/>
          <a:lstStyle/>
          <a:p>
            <a:r>
              <a:rPr lang="en-US" dirty="0"/>
              <a:t>Installing Claude Desktop on Windows</a:t>
            </a:r>
          </a:p>
        </p:txBody>
      </p:sp>
      <p:sp>
        <p:nvSpPr>
          <p:cNvPr id="3" name="Content Placeholder 2">
            <a:extLst>
              <a:ext uri="{FF2B5EF4-FFF2-40B4-BE49-F238E27FC236}">
                <a16:creationId xmlns:a16="http://schemas.microsoft.com/office/drawing/2014/main" id="{372307A6-D822-BB89-AF25-B9202A3741DF}"/>
              </a:ext>
            </a:extLst>
          </p:cNvPr>
          <p:cNvSpPr>
            <a:spLocks noGrp="1"/>
          </p:cNvSpPr>
          <p:nvPr>
            <p:ph idx="1"/>
          </p:nvPr>
        </p:nvSpPr>
        <p:spPr/>
        <p:txBody>
          <a:bodyPr/>
          <a:lstStyle/>
          <a:p>
            <a:r>
              <a:rPr lang="en-US" dirty="0"/>
              <a:t>Requires that the Windows System for Linux (WSL) is installed</a:t>
            </a:r>
          </a:p>
          <a:p>
            <a:r>
              <a:rPr lang="en-US" dirty="0"/>
              <a:t>https://</a:t>
            </a:r>
            <a:r>
              <a:rPr lang="en-US" dirty="0" err="1"/>
              <a:t>support.claude.com</a:t>
            </a:r>
            <a:r>
              <a:rPr lang="en-US" dirty="0"/>
              <a:t>/</a:t>
            </a:r>
            <a:r>
              <a:rPr lang="en-US" dirty="0" err="1"/>
              <a:t>en</a:t>
            </a:r>
            <a:r>
              <a:rPr lang="en-US" dirty="0"/>
              <a:t>/articles/12622703-deploy-claude-desktop-for-windows</a:t>
            </a:r>
          </a:p>
        </p:txBody>
      </p:sp>
    </p:spTree>
    <p:extLst>
      <p:ext uri="{BB962C8B-B14F-4D97-AF65-F5344CB8AC3E}">
        <p14:creationId xmlns:p14="http://schemas.microsoft.com/office/powerpoint/2010/main" val="4292287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A1AB7-A1D0-06CF-4508-DF7CEDB9AD0A}"/>
              </a:ext>
            </a:extLst>
          </p:cNvPr>
          <p:cNvSpPr>
            <a:spLocks noGrp="1"/>
          </p:cNvSpPr>
          <p:nvPr>
            <p:ph type="title"/>
          </p:nvPr>
        </p:nvSpPr>
        <p:spPr/>
        <p:txBody>
          <a:bodyPr/>
          <a:lstStyle/>
          <a:p>
            <a:r>
              <a:rPr lang="en-US" dirty="0"/>
              <a:t>Key Fact: Daily Updates</a:t>
            </a:r>
          </a:p>
        </p:txBody>
      </p:sp>
      <p:sp>
        <p:nvSpPr>
          <p:cNvPr id="3" name="Content Placeholder 2">
            <a:extLst>
              <a:ext uri="{FF2B5EF4-FFF2-40B4-BE49-F238E27FC236}">
                <a16:creationId xmlns:a16="http://schemas.microsoft.com/office/drawing/2014/main" id="{94674BD5-D494-F499-D5B0-57853F10FE2A}"/>
              </a:ext>
            </a:extLst>
          </p:cNvPr>
          <p:cNvSpPr>
            <a:spLocks noGrp="1"/>
          </p:cNvSpPr>
          <p:nvPr>
            <p:ph idx="1"/>
          </p:nvPr>
        </p:nvSpPr>
        <p:spPr/>
        <p:txBody>
          <a:bodyPr/>
          <a:lstStyle/>
          <a:p>
            <a:r>
              <a:rPr lang="en-US" dirty="0"/>
              <a:t>Claude Desktop is being co-written by Claude Mythos – one of the most powerful models in history</a:t>
            </a:r>
          </a:p>
          <a:p>
            <a:r>
              <a:rPr lang="en-US" dirty="0"/>
              <a:t>As a result, new features are being added daily</a:t>
            </a:r>
          </a:p>
          <a:p>
            <a:r>
              <a:rPr lang="en-US" dirty="0"/>
              <a:t>This UI guide will be out of date in a few days</a:t>
            </a:r>
          </a:p>
        </p:txBody>
      </p:sp>
    </p:spTree>
    <p:extLst>
      <p:ext uri="{BB962C8B-B14F-4D97-AF65-F5344CB8AC3E}">
        <p14:creationId xmlns:p14="http://schemas.microsoft.com/office/powerpoint/2010/main" val="2622591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F9108B-0F82-07A3-DCD5-A88FD76DC596}"/>
              </a:ext>
            </a:extLst>
          </p:cNvPr>
          <p:cNvSpPr>
            <a:spLocks noGrp="1"/>
          </p:cNvSpPr>
          <p:nvPr>
            <p:ph type="title"/>
          </p:nvPr>
        </p:nvSpPr>
        <p:spPr>
          <a:xfrm>
            <a:off x="172084" y="91265"/>
            <a:ext cx="10515600" cy="746983"/>
          </a:xfrm>
        </p:spPr>
        <p:txBody>
          <a:bodyPr>
            <a:normAutofit/>
          </a:bodyPr>
          <a:lstStyle/>
          <a:p>
            <a:r>
              <a:rPr lang="en-US" sz="3600" dirty="0"/>
              <a:t>Home Screen</a:t>
            </a:r>
          </a:p>
        </p:txBody>
      </p:sp>
      <p:pic>
        <p:nvPicPr>
          <p:cNvPr id="4" name="Picture 3">
            <a:extLst>
              <a:ext uri="{FF2B5EF4-FFF2-40B4-BE49-F238E27FC236}">
                <a16:creationId xmlns:a16="http://schemas.microsoft.com/office/drawing/2014/main" id="{23D58A29-EA9D-0E0B-C9E1-2571AD57716C}"/>
              </a:ext>
            </a:extLst>
          </p:cNvPr>
          <p:cNvPicPr>
            <a:picLocks noChangeAspect="1"/>
          </p:cNvPicPr>
          <p:nvPr/>
        </p:nvPicPr>
        <p:blipFill>
          <a:blip r:embed="rId2"/>
          <a:stretch>
            <a:fillRect/>
          </a:stretch>
        </p:blipFill>
        <p:spPr>
          <a:xfrm>
            <a:off x="2206112" y="796160"/>
            <a:ext cx="6980418" cy="5799907"/>
          </a:xfrm>
          <a:prstGeom prst="rect">
            <a:avLst/>
          </a:prstGeom>
          <a:ln>
            <a:solidFill>
              <a:srgbClr val="0070C0"/>
            </a:solidFill>
          </a:ln>
        </p:spPr>
      </p:pic>
      <p:cxnSp>
        <p:nvCxnSpPr>
          <p:cNvPr id="6" name="Straight Arrow Connector 5">
            <a:extLst>
              <a:ext uri="{FF2B5EF4-FFF2-40B4-BE49-F238E27FC236}">
                <a16:creationId xmlns:a16="http://schemas.microsoft.com/office/drawing/2014/main" id="{5D6319E7-68AC-DFA4-5E64-FF9CDCB99ABE}"/>
              </a:ext>
            </a:extLst>
          </p:cNvPr>
          <p:cNvCxnSpPr>
            <a:cxnSpLocks/>
          </p:cNvCxnSpPr>
          <p:nvPr/>
        </p:nvCxnSpPr>
        <p:spPr>
          <a:xfrm flipH="1" flipV="1">
            <a:off x="9107217" y="966127"/>
            <a:ext cx="685369" cy="1396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B4443027-6C96-2791-95C3-87C2AA85BF9F}"/>
              </a:ext>
            </a:extLst>
          </p:cNvPr>
          <p:cNvSpPr txBox="1"/>
          <p:nvPr/>
        </p:nvSpPr>
        <p:spPr>
          <a:xfrm>
            <a:off x="212652" y="914401"/>
            <a:ext cx="950901" cy="646331"/>
          </a:xfrm>
          <a:prstGeom prst="rect">
            <a:avLst/>
          </a:prstGeom>
          <a:noFill/>
        </p:spPr>
        <p:txBody>
          <a:bodyPr wrap="none" rtlCol="0">
            <a:spAutoFit/>
          </a:bodyPr>
          <a:lstStyle/>
          <a:p>
            <a:r>
              <a:rPr lang="en-US" dirty="0"/>
              <a:t>Toggle</a:t>
            </a:r>
          </a:p>
          <a:p>
            <a:r>
              <a:rPr lang="en-US" dirty="0"/>
              <a:t>Sidebar</a:t>
            </a:r>
          </a:p>
        </p:txBody>
      </p:sp>
      <p:cxnSp>
        <p:nvCxnSpPr>
          <p:cNvPr id="9" name="Straight Arrow Connector 8">
            <a:extLst>
              <a:ext uri="{FF2B5EF4-FFF2-40B4-BE49-F238E27FC236}">
                <a16:creationId xmlns:a16="http://schemas.microsoft.com/office/drawing/2014/main" id="{78817F2B-9742-0B50-7B32-234E24AED9CF}"/>
              </a:ext>
            </a:extLst>
          </p:cNvPr>
          <p:cNvCxnSpPr>
            <a:cxnSpLocks/>
            <a:stCxn id="8" idx="3"/>
          </p:cNvCxnSpPr>
          <p:nvPr/>
        </p:nvCxnSpPr>
        <p:spPr>
          <a:xfrm flipV="1">
            <a:off x="1163553" y="967563"/>
            <a:ext cx="1707237" cy="270004"/>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24EC53A2-CE2E-F516-8AEF-E873AA14E6F3}"/>
              </a:ext>
            </a:extLst>
          </p:cNvPr>
          <p:cNvCxnSpPr>
            <a:cxnSpLocks/>
          </p:cNvCxnSpPr>
          <p:nvPr/>
        </p:nvCxnSpPr>
        <p:spPr>
          <a:xfrm flipV="1">
            <a:off x="1158949" y="1031358"/>
            <a:ext cx="1881963" cy="73364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C206070E-3158-396B-CB97-0D1B4779CFB6}"/>
              </a:ext>
            </a:extLst>
          </p:cNvPr>
          <p:cNvSpPr txBox="1"/>
          <p:nvPr/>
        </p:nvSpPr>
        <p:spPr>
          <a:xfrm>
            <a:off x="226830" y="1672857"/>
            <a:ext cx="882036" cy="369332"/>
          </a:xfrm>
          <a:prstGeom prst="rect">
            <a:avLst/>
          </a:prstGeom>
          <a:noFill/>
        </p:spPr>
        <p:txBody>
          <a:bodyPr wrap="none" rtlCol="0">
            <a:spAutoFit/>
          </a:bodyPr>
          <a:lstStyle/>
          <a:p>
            <a:r>
              <a:rPr lang="en-US" dirty="0"/>
              <a:t>Search</a:t>
            </a:r>
          </a:p>
        </p:txBody>
      </p:sp>
      <p:sp>
        <p:nvSpPr>
          <p:cNvPr id="17" name="TextBox 16">
            <a:extLst>
              <a:ext uri="{FF2B5EF4-FFF2-40B4-BE49-F238E27FC236}">
                <a16:creationId xmlns:a16="http://schemas.microsoft.com/office/drawing/2014/main" id="{C6506F44-A38C-E113-18A2-8669C448A662}"/>
              </a:ext>
            </a:extLst>
          </p:cNvPr>
          <p:cNvSpPr txBox="1"/>
          <p:nvPr/>
        </p:nvSpPr>
        <p:spPr>
          <a:xfrm>
            <a:off x="155946" y="2176131"/>
            <a:ext cx="809004" cy="646331"/>
          </a:xfrm>
          <a:prstGeom prst="rect">
            <a:avLst/>
          </a:prstGeom>
          <a:noFill/>
        </p:spPr>
        <p:txBody>
          <a:bodyPr wrap="none" rtlCol="0">
            <a:spAutoFit/>
          </a:bodyPr>
          <a:lstStyle/>
          <a:p>
            <a:r>
              <a:rPr lang="en-US" dirty="0"/>
              <a:t>Code</a:t>
            </a:r>
          </a:p>
          <a:p>
            <a:r>
              <a:rPr lang="en-US" dirty="0"/>
              <a:t>Toggle</a:t>
            </a:r>
          </a:p>
        </p:txBody>
      </p:sp>
      <p:cxnSp>
        <p:nvCxnSpPr>
          <p:cNvPr id="18" name="Straight Arrow Connector 17">
            <a:extLst>
              <a:ext uri="{FF2B5EF4-FFF2-40B4-BE49-F238E27FC236}">
                <a16:creationId xmlns:a16="http://schemas.microsoft.com/office/drawing/2014/main" id="{EFFB7ED4-B263-8D03-E86F-C9C0C45607C7}"/>
              </a:ext>
            </a:extLst>
          </p:cNvPr>
          <p:cNvCxnSpPr>
            <a:cxnSpLocks/>
            <a:stCxn id="17" idx="3"/>
          </p:cNvCxnSpPr>
          <p:nvPr/>
        </p:nvCxnSpPr>
        <p:spPr>
          <a:xfrm flipV="1">
            <a:off x="964950" y="1297172"/>
            <a:ext cx="2788343" cy="120212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1045B76C-3FAC-0DB8-A5D4-803F48DF5EBF}"/>
              </a:ext>
            </a:extLst>
          </p:cNvPr>
          <p:cNvCxnSpPr>
            <a:cxnSpLocks/>
          </p:cNvCxnSpPr>
          <p:nvPr/>
        </p:nvCxnSpPr>
        <p:spPr>
          <a:xfrm flipH="1" flipV="1">
            <a:off x="7365585" y="4316339"/>
            <a:ext cx="2285042" cy="110827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4A476F94-6B56-0354-06FE-3520BC4FB8A3}"/>
              </a:ext>
            </a:extLst>
          </p:cNvPr>
          <p:cNvSpPr txBox="1"/>
          <p:nvPr/>
        </p:nvSpPr>
        <p:spPr>
          <a:xfrm>
            <a:off x="9748909" y="5318866"/>
            <a:ext cx="1672509" cy="369332"/>
          </a:xfrm>
          <a:prstGeom prst="rect">
            <a:avLst/>
          </a:prstGeom>
          <a:noFill/>
        </p:spPr>
        <p:txBody>
          <a:bodyPr wrap="none" rtlCol="0">
            <a:spAutoFit/>
          </a:bodyPr>
          <a:lstStyle/>
          <a:p>
            <a:r>
              <a:rPr lang="en-US" dirty="0"/>
              <a:t>Approval Mode</a:t>
            </a:r>
          </a:p>
        </p:txBody>
      </p:sp>
      <p:cxnSp>
        <p:nvCxnSpPr>
          <p:cNvPr id="26" name="Straight Arrow Connector 25">
            <a:extLst>
              <a:ext uri="{FF2B5EF4-FFF2-40B4-BE49-F238E27FC236}">
                <a16:creationId xmlns:a16="http://schemas.microsoft.com/office/drawing/2014/main" id="{0FDE2C0F-D9ED-945F-C24E-3E8253A8A6F8}"/>
              </a:ext>
            </a:extLst>
          </p:cNvPr>
          <p:cNvCxnSpPr>
            <a:cxnSpLocks/>
          </p:cNvCxnSpPr>
          <p:nvPr/>
        </p:nvCxnSpPr>
        <p:spPr>
          <a:xfrm flipH="1">
            <a:off x="8061682" y="2730843"/>
            <a:ext cx="1910221" cy="100884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A0F2379D-36A3-CB7B-2D2B-FAA6E4EE07AE}"/>
              </a:ext>
            </a:extLst>
          </p:cNvPr>
          <p:cNvSpPr txBox="1"/>
          <p:nvPr/>
        </p:nvSpPr>
        <p:spPr>
          <a:xfrm>
            <a:off x="9777742" y="2295579"/>
            <a:ext cx="1683923" cy="369332"/>
          </a:xfrm>
          <a:prstGeom prst="rect">
            <a:avLst/>
          </a:prstGeom>
          <a:noFill/>
        </p:spPr>
        <p:txBody>
          <a:bodyPr wrap="none" rtlCol="0">
            <a:spAutoFit/>
          </a:bodyPr>
          <a:lstStyle/>
          <a:p>
            <a:r>
              <a:rPr lang="en-US" dirty="0"/>
              <a:t>Model Selector</a:t>
            </a:r>
          </a:p>
        </p:txBody>
      </p:sp>
      <p:sp>
        <p:nvSpPr>
          <p:cNvPr id="30" name="TextBox 29">
            <a:extLst>
              <a:ext uri="{FF2B5EF4-FFF2-40B4-BE49-F238E27FC236}">
                <a16:creationId xmlns:a16="http://schemas.microsoft.com/office/drawing/2014/main" id="{F1759C05-C9E8-5BFE-755F-73F21291CAE5}"/>
              </a:ext>
            </a:extLst>
          </p:cNvPr>
          <p:cNvSpPr txBox="1"/>
          <p:nvPr/>
        </p:nvSpPr>
        <p:spPr>
          <a:xfrm>
            <a:off x="9781861" y="952812"/>
            <a:ext cx="1877437" cy="369332"/>
          </a:xfrm>
          <a:prstGeom prst="rect">
            <a:avLst/>
          </a:prstGeom>
          <a:noFill/>
        </p:spPr>
        <p:txBody>
          <a:bodyPr wrap="none" rtlCol="0">
            <a:spAutoFit/>
          </a:bodyPr>
          <a:lstStyle/>
          <a:p>
            <a:r>
              <a:rPr lang="en-US" dirty="0"/>
              <a:t>Cloude Continue</a:t>
            </a:r>
          </a:p>
        </p:txBody>
      </p:sp>
      <p:cxnSp>
        <p:nvCxnSpPr>
          <p:cNvPr id="31" name="Straight Arrow Connector 30">
            <a:extLst>
              <a:ext uri="{FF2B5EF4-FFF2-40B4-BE49-F238E27FC236}">
                <a16:creationId xmlns:a16="http://schemas.microsoft.com/office/drawing/2014/main" id="{EE71E33A-690F-ACA8-348F-01D0CF24E9B9}"/>
              </a:ext>
            </a:extLst>
          </p:cNvPr>
          <p:cNvCxnSpPr>
            <a:cxnSpLocks/>
          </p:cNvCxnSpPr>
          <p:nvPr/>
        </p:nvCxnSpPr>
        <p:spPr>
          <a:xfrm>
            <a:off x="716692" y="5659395"/>
            <a:ext cx="1668162" cy="432487"/>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EFACAAA2-1478-7735-192A-8F98B68F545C}"/>
              </a:ext>
            </a:extLst>
          </p:cNvPr>
          <p:cNvSpPr txBox="1"/>
          <p:nvPr/>
        </p:nvSpPr>
        <p:spPr>
          <a:xfrm>
            <a:off x="147708" y="5220013"/>
            <a:ext cx="1133644" cy="369332"/>
          </a:xfrm>
          <a:prstGeom prst="rect">
            <a:avLst/>
          </a:prstGeom>
          <a:noFill/>
        </p:spPr>
        <p:txBody>
          <a:bodyPr wrap="none" rtlCol="0">
            <a:spAutoFit/>
          </a:bodyPr>
          <a:lstStyle/>
          <a:p>
            <a:r>
              <a:rPr lang="en-US" dirty="0"/>
              <a:t>UI Design</a:t>
            </a:r>
          </a:p>
        </p:txBody>
      </p:sp>
      <p:cxnSp>
        <p:nvCxnSpPr>
          <p:cNvPr id="35" name="Straight Arrow Connector 34">
            <a:extLst>
              <a:ext uri="{FF2B5EF4-FFF2-40B4-BE49-F238E27FC236}">
                <a16:creationId xmlns:a16="http://schemas.microsoft.com/office/drawing/2014/main" id="{29CE8A17-7B69-4A94-D41C-15113292DFC3}"/>
              </a:ext>
            </a:extLst>
          </p:cNvPr>
          <p:cNvCxnSpPr>
            <a:cxnSpLocks/>
          </p:cNvCxnSpPr>
          <p:nvPr/>
        </p:nvCxnSpPr>
        <p:spPr>
          <a:xfrm flipV="1">
            <a:off x="963827" y="2224216"/>
            <a:ext cx="1297459" cy="86497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38" name="TextBox 37">
            <a:extLst>
              <a:ext uri="{FF2B5EF4-FFF2-40B4-BE49-F238E27FC236}">
                <a16:creationId xmlns:a16="http://schemas.microsoft.com/office/drawing/2014/main" id="{FE339E5B-8012-DC77-E88D-F26365958FDA}"/>
              </a:ext>
            </a:extLst>
          </p:cNvPr>
          <p:cNvSpPr txBox="1"/>
          <p:nvPr/>
        </p:nvSpPr>
        <p:spPr>
          <a:xfrm>
            <a:off x="172421" y="2983439"/>
            <a:ext cx="1200970" cy="646331"/>
          </a:xfrm>
          <a:prstGeom prst="rect">
            <a:avLst/>
          </a:prstGeom>
          <a:noFill/>
        </p:spPr>
        <p:txBody>
          <a:bodyPr wrap="none" rtlCol="0">
            <a:spAutoFit/>
          </a:bodyPr>
          <a:lstStyle/>
          <a:p>
            <a:r>
              <a:rPr lang="en-US" dirty="0"/>
              <a:t>Task</a:t>
            </a:r>
          </a:p>
          <a:p>
            <a:r>
              <a:rPr lang="en-US" dirty="0"/>
              <a:t>Scheduler</a:t>
            </a:r>
          </a:p>
        </p:txBody>
      </p:sp>
      <p:cxnSp>
        <p:nvCxnSpPr>
          <p:cNvPr id="39" name="Straight Arrow Connector 38">
            <a:extLst>
              <a:ext uri="{FF2B5EF4-FFF2-40B4-BE49-F238E27FC236}">
                <a16:creationId xmlns:a16="http://schemas.microsoft.com/office/drawing/2014/main" id="{BDB40C75-051E-9032-2B9D-071E0E0487C7}"/>
              </a:ext>
            </a:extLst>
          </p:cNvPr>
          <p:cNvCxnSpPr>
            <a:cxnSpLocks/>
          </p:cNvCxnSpPr>
          <p:nvPr/>
        </p:nvCxnSpPr>
        <p:spPr>
          <a:xfrm flipH="1">
            <a:off x="4687329" y="6240162"/>
            <a:ext cx="762001" cy="164758"/>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42" name="TextBox 41">
            <a:extLst>
              <a:ext uri="{FF2B5EF4-FFF2-40B4-BE49-F238E27FC236}">
                <a16:creationId xmlns:a16="http://schemas.microsoft.com/office/drawing/2014/main" id="{78A5FA1F-7E9E-9D37-6FFF-42E4632523A5}"/>
              </a:ext>
            </a:extLst>
          </p:cNvPr>
          <p:cNvSpPr txBox="1"/>
          <p:nvPr/>
        </p:nvSpPr>
        <p:spPr>
          <a:xfrm>
            <a:off x="5465232" y="6052034"/>
            <a:ext cx="1099981" cy="369332"/>
          </a:xfrm>
          <a:prstGeom prst="rect">
            <a:avLst/>
          </a:prstGeom>
          <a:noFill/>
        </p:spPr>
        <p:txBody>
          <a:bodyPr wrap="none" rtlCol="0">
            <a:spAutoFit/>
          </a:bodyPr>
          <a:lstStyle/>
          <a:p>
            <a:r>
              <a:rPr lang="en-US" dirty="0"/>
              <a:t>Get Apps</a:t>
            </a:r>
          </a:p>
        </p:txBody>
      </p:sp>
      <p:sp>
        <p:nvSpPr>
          <p:cNvPr id="43" name="TextBox 42">
            <a:extLst>
              <a:ext uri="{FF2B5EF4-FFF2-40B4-BE49-F238E27FC236}">
                <a16:creationId xmlns:a16="http://schemas.microsoft.com/office/drawing/2014/main" id="{4F380142-E586-4437-663F-36CBBDA9362D}"/>
              </a:ext>
            </a:extLst>
          </p:cNvPr>
          <p:cNvSpPr txBox="1"/>
          <p:nvPr/>
        </p:nvSpPr>
        <p:spPr>
          <a:xfrm>
            <a:off x="4303697" y="1788953"/>
            <a:ext cx="1967462" cy="369332"/>
          </a:xfrm>
          <a:prstGeom prst="rect">
            <a:avLst/>
          </a:prstGeom>
          <a:noFill/>
        </p:spPr>
        <p:txBody>
          <a:bodyPr wrap="none" rtlCol="0">
            <a:spAutoFit/>
          </a:bodyPr>
          <a:lstStyle/>
          <a:p>
            <a:r>
              <a:rPr lang="en-US" dirty="0"/>
              <a:t>Pair Mobile Phone</a:t>
            </a:r>
          </a:p>
        </p:txBody>
      </p:sp>
      <p:cxnSp>
        <p:nvCxnSpPr>
          <p:cNvPr id="44" name="Straight Arrow Connector 43">
            <a:extLst>
              <a:ext uri="{FF2B5EF4-FFF2-40B4-BE49-F238E27FC236}">
                <a16:creationId xmlns:a16="http://schemas.microsoft.com/office/drawing/2014/main" id="{B4BE1AF1-EB6A-AE68-FA27-F2B7ECA28907}"/>
              </a:ext>
            </a:extLst>
          </p:cNvPr>
          <p:cNvCxnSpPr>
            <a:cxnSpLocks/>
          </p:cNvCxnSpPr>
          <p:nvPr/>
        </p:nvCxnSpPr>
        <p:spPr>
          <a:xfrm flipH="1">
            <a:off x="3225114" y="2014151"/>
            <a:ext cx="1013254" cy="33363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6069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AC0B8-98F2-7AF4-1CCE-B3587C3FC533}"/>
              </a:ext>
            </a:extLst>
          </p:cNvPr>
          <p:cNvSpPr>
            <a:spLocks noGrp="1"/>
          </p:cNvSpPr>
          <p:nvPr>
            <p:ph type="title"/>
          </p:nvPr>
        </p:nvSpPr>
        <p:spPr/>
        <p:txBody>
          <a:bodyPr/>
          <a:lstStyle/>
          <a:p>
            <a:r>
              <a:rPr lang="en-US" dirty="0"/>
              <a:t>Chat (Cloud) vs. Cowork</a:t>
            </a:r>
          </a:p>
        </p:txBody>
      </p:sp>
      <p:sp>
        <p:nvSpPr>
          <p:cNvPr id="3" name="Content Placeholder 2">
            <a:extLst>
              <a:ext uri="{FF2B5EF4-FFF2-40B4-BE49-F238E27FC236}">
                <a16:creationId xmlns:a16="http://schemas.microsoft.com/office/drawing/2014/main" id="{D4FD72C8-3CC4-6D29-CC6F-C705A65131D7}"/>
              </a:ext>
            </a:extLst>
          </p:cNvPr>
          <p:cNvSpPr>
            <a:spLocks noGrp="1"/>
          </p:cNvSpPr>
          <p:nvPr>
            <p:ph idx="1"/>
          </p:nvPr>
        </p:nvSpPr>
        <p:spPr>
          <a:xfrm>
            <a:off x="838200" y="4164227"/>
            <a:ext cx="10515600" cy="2012736"/>
          </a:xfrm>
        </p:spPr>
        <p:txBody>
          <a:bodyPr/>
          <a:lstStyle/>
          <a:p>
            <a:r>
              <a:rPr lang="en-US" dirty="0"/>
              <a:t>Note that you can toggle between Chat (which run in the cloud and does not have access to your local desktop) and Cowork which communicates with your desktop tools but within a remote virtual machine</a:t>
            </a:r>
          </a:p>
        </p:txBody>
      </p:sp>
      <p:pic>
        <p:nvPicPr>
          <p:cNvPr id="4" name="Picture 3">
            <a:extLst>
              <a:ext uri="{FF2B5EF4-FFF2-40B4-BE49-F238E27FC236}">
                <a16:creationId xmlns:a16="http://schemas.microsoft.com/office/drawing/2014/main" id="{EBBD7264-B4BE-84D3-F896-B31CBAA8DD8E}"/>
              </a:ext>
            </a:extLst>
          </p:cNvPr>
          <p:cNvPicPr>
            <a:picLocks noChangeAspect="1"/>
          </p:cNvPicPr>
          <p:nvPr/>
        </p:nvPicPr>
        <p:blipFill>
          <a:blip r:embed="rId2"/>
          <a:stretch>
            <a:fillRect/>
          </a:stretch>
        </p:blipFill>
        <p:spPr>
          <a:xfrm>
            <a:off x="3460750" y="1841328"/>
            <a:ext cx="3441700" cy="1816100"/>
          </a:xfrm>
          <a:prstGeom prst="rect">
            <a:avLst/>
          </a:prstGeom>
        </p:spPr>
      </p:pic>
    </p:spTree>
    <p:extLst>
      <p:ext uri="{BB962C8B-B14F-4D97-AF65-F5344CB8AC3E}">
        <p14:creationId xmlns:p14="http://schemas.microsoft.com/office/powerpoint/2010/main" val="394815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D6162-260B-0B86-25D8-66443731D158}"/>
              </a:ext>
            </a:extLst>
          </p:cNvPr>
          <p:cNvSpPr>
            <a:spLocks noGrp="1"/>
          </p:cNvSpPr>
          <p:nvPr>
            <p:ph type="title"/>
          </p:nvPr>
        </p:nvSpPr>
        <p:spPr>
          <a:xfrm>
            <a:off x="242777" y="173739"/>
            <a:ext cx="10515600" cy="740661"/>
          </a:xfrm>
        </p:spPr>
        <p:txBody>
          <a:bodyPr>
            <a:normAutofit/>
          </a:bodyPr>
          <a:lstStyle/>
          <a:p>
            <a:r>
              <a:rPr lang="en-US" sz="3600" dirty="0"/>
              <a:t>Chat vs. Cowork</a:t>
            </a:r>
          </a:p>
        </p:txBody>
      </p:sp>
      <p:sp>
        <p:nvSpPr>
          <p:cNvPr id="3" name="Content Placeholder 2">
            <a:extLst>
              <a:ext uri="{FF2B5EF4-FFF2-40B4-BE49-F238E27FC236}">
                <a16:creationId xmlns:a16="http://schemas.microsoft.com/office/drawing/2014/main" id="{F8C3FAB5-5D4E-412A-78A0-75DCFECCA6CA}"/>
              </a:ext>
            </a:extLst>
          </p:cNvPr>
          <p:cNvSpPr>
            <a:spLocks noGrp="1"/>
          </p:cNvSpPr>
          <p:nvPr>
            <p:ph idx="1"/>
          </p:nvPr>
        </p:nvSpPr>
        <p:spPr>
          <a:xfrm>
            <a:off x="848833" y="1262100"/>
            <a:ext cx="10515600" cy="4351338"/>
          </a:xfrm>
        </p:spPr>
        <p:txBody>
          <a:bodyPr>
            <a:normAutofit lnSpcReduction="10000"/>
          </a:bodyPr>
          <a:lstStyle/>
          <a:p>
            <a:r>
              <a:rPr lang="en-US" dirty="0"/>
              <a:t>The key difference is file access and autonomy.</a:t>
            </a:r>
          </a:p>
          <a:p>
            <a:r>
              <a:rPr lang="en-US" b="1" dirty="0"/>
              <a:t>Chat</a:t>
            </a:r>
            <a:r>
              <a:rPr lang="en-US" dirty="0"/>
              <a:t> is for regular back-and-forth conversation. Claude responds to your messages one at a time and can offer guidance, but it can't directly read, edit, or create files on your computer.</a:t>
            </a:r>
          </a:p>
          <a:p>
            <a:r>
              <a:rPr lang="en-US" b="1" dirty="0"/>
              <a:t>Cowork</a:t>
            </a:r>
            <a:r>
              <a:rPr lang="en-US" dirty="0"/>
              <a:t> is agentic. You describe an outcome, and Claude takes on complex, multi-step tasks and executes them on your behalf—reading, editing, and creating files in folders you specify, using connected tools. You can step away and come back to finished work (documents, organized files, research). It completes tasks rather than just describing how to do them.  It does not go outside your desktop. (See Code)</a:t>
            </a:r>
          </a:p>
          <a:p>
            <a:endParaRPr lang="en-US" dirty="0"/>
          </a:p>
        </p:txBody>
      </p:sp>
    </p:spTree>
    <p:extLst>
      <p:ext uri="{BB962C8B-B14F-4D97-AF65-F5344CB8AC3E}">
        <p14:creationId xmlns:p14="http://schemas.microsoft.com/office/powerpoint/2010/main" val="2277931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3F441-4D4A-C427-EF78-2D43716030B1}"/>
              </a:ext>
            </a:extLst>
          </p:cNvPr>
          <p:cNvSpPr>
            <a:spLocks noGrp="1"/>
          </p:cNvSpPr>
          <p:nvPr>
            <p:ph type="title"/>
          </p:nvPr>
        </p:nvSpPr>
        <p:spPr>
          <a:xfrm>
            <a:off x="264042" y="258799"/>
            <a:ext cx="10515600" cy="921415"/>
          </a:xfrm>
        </p:spPr>
        <p:txBody>
          <a:bodyPr>
            <a:normAutofit/>
          </a:bodyPr>
          <a:lstStyle/>
          <a:p>
            <a:r>
              <a:rPr lang="en-US" sz="3600" dirty="0"/>
              <a:t>Claude Cowork vs. Claude Code</a:t>
            </a:r>
          </a:p>
        </p:txBody>
      </p:sp>
      <p:sp>
        <p:nvSpPr>
          <p:cNvPr id="3" name="Content Placeholder 2">
            <a:extLst>
              <a:ext uri="{FF2B5EF4-FFF2-40B4-BE49-F238E27FC236}">
                <a16:creationId xmlns:a16="http://schemas.microsoft.com/office/drawing/2014/main" id="{23EC6A3A-DC32-9550-7292-9FC083BFA9E8}"/>
              </a:ext>
            </a:extLst>
          </p:cNvPr>
          <p:cNvSpPr>
            <a:spLocks noGrp="1"/>
          </p:cNvSpPr>
          <p:nvPr>
            <p:ph idx="1"/>
          </p:nvPr>
        </p:nvSpPr>
        <p:spPr>
          <a:xfrm>
            <a:off x="625548" y="1474750"/>
            <a:ext cx="10515600" cy="4351338"/>
          </a:xfrm>
        </p:spPr>
        <p:txBody>
          <a:bodyPr>
            <a:normAutofit fontScale="92500" lnSpcReduction="20000"/>
          </a:bodyPr>
          <a:lstStyle/>
          <a:p>
            <a:r>
              <a:rPr lang="en-US" dirty="0"/>
              <a:t>The key difference is who they're built for and the kind of work they do, even though both run on the same underlying agentic architecture.</a:t>
            </a:r>
          </a:p>
          <a:p>
            <a:r>
              <a:rPr lang="en-US" b="1" dirty="0"/>
              <a:t>Claude Code</a:t>
            </a:r>
            <a:r>
              <a:rPr lang="en-US" dirty="0"/>
              <a:t> is built for software engineering—writing, debugging, and shipping code. It's aimed at developers and lives in the terminal, IDEs like VS Code and JetBrains, and the desktop app.</a:t>
            </a:r>
          </a:p>
          <a:p>
            <a:r>
              <a:rPr lang="en-US" b="1" dirty="0"/>
              <a:t>Cowork</a:t>
            </a:r>
            <a:r>
              <a:rPr lang="en-US" dirty="0"/>
              <a:t> is built for non-coding knowledge work—research, analysis, document creation, organizing files, and other multi-step tasks. It's aimed at knowledge workers and professionals, requires no terminal, and lets Claude read, edit, and create files in folders you specify so you can describe an outcome, step away, and come back to finished work.</a:t>
            </a:r>
          </a:p>
          <a:p>
            <a:r>
              <a:rPr lang="en-US" dirty="0"/>
              <a:t>In short: same engine, different audience. Code targets engineers in a developer environment; Cowork targets everyone else doing general knowledge work.</a:t>
            </a:r>
          </a:p>
          <a:p>
            <a:endParaRPr lang="en-US" dirty="0"/>
          </a:p>
        </p:txBody>
      </p:sp>
    </p:spTree>
    <p:extLst>
      <p:ext uri="{BB962C8B-B14F-4D97-AF65-F5344CB8AC3E}">
        <p14:creationId xmlns:p14="http://schemas.microsoft.com/office/powerpoint/2010/main" val="15931156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7B7BF-6345-F18D-0313-23BA623D3954}"/>
              </a:ext>
            </a:extLst>
          </p:cNvPr>
          <p:cNvSpPr>
            <a:spLocks noGrp="1"/>
          </p:cNvSpPr>
          <p:nvPr>
            <p:ph type="title"/>
          </p:nvPr>
        </p:nvSpPr>
        <p:spPr/>
        <p:txBody>
          <a:bodyPr/>
          <a:lstStyle/>
          <a:p>
            <a:r>
              <a:rPr lang="en-US" dirty="0"/>
              <a:t>Cloud Continuation</a:t>
            </a:r>
          </a:p>
        </p:txBody>
      </p:sp>
      <p:pic>
        <p:nvPicPr>
          <p:cNvPr id="4" name="Picture 3">
            <a:extLst>
              <a:ext uri="{FF2B5EF4-FFF2-40B4-BE49-F238E27FC236}">
                <a16:creationId xmlns:a16="http://schemas.microsoft.com/office/drawing/2014/main" id="{39BE967A-3AFB-346A-C3B8-7A3ECB1E2245}"/>
              </a:ext>
            </a:extLst>
          </p:cNvPr>
          <p:cNvPicPr>
            <a:picLocks noChangeAspect="1"/>
          </p:cNvPicPr>
          <p:nvPr/>
        </p:nvPicPr>
        <p:blipFill>
          <a:blip r:embed="rId2"/>
          <a:stretch>
            <a:fillRect/>
          </a:stretch>
        </p:blipFill>
        <p:spPr>
          <a:xfrm>
            <a:off x="3764517" y="2239483"/>
            <a:ext cx="4216400" cy="2400300"/>
          </a:xfrm>
          <a:prstGeom prst="rect">
            <a:avLst/>
          </a:prstGeom>
          <a:ln>
            <a:solidFill>
              <a:srgbClr val="0070C0"/>
            </a:solidFill>
          </a:ln>
        </p:spPr>
      </p:pic>
    </p:spTree>
    <p:extLst>
      <p:ext uri="{BB962C8B-B14F-4D97-AF65-F5344CB8AC3E}">
        <p14:creationId xmlns:p14="http://schemas.microsoft.com/office/powerpoint/2010/main" val="2949117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7450E-D3D9-00EB-1148-887A5BDDAF92}"/>
              </a:ext>
            </a:extLst>
          </p:cNvPr>
          <p:cNvSpPr>
            <a:spLocks noGrp="1"/>
          </p:cNvSpPr>
          <p:nvPr>
            <p:ph type="title"/>
          </p:nvPr>
        </p:nvSpPr>
        <p:spPr>
          <a:xfrm>
            <a:off x="183292" y="179774"/>
            <a:ext cx="10515600" cy="487492"/>
          </a:xfrm>
        </p:spPr>
        <p:txBody>
          <a:bodyPr>
            <a:normAutofit fontScale="90000"/>
          </a:bodyPr>
          <a:lstStyle/>
          <a:p>
            <a:r>
              <a:rPr lang="en-US" dirty="0"/>
              <a:t>Projects</a:t>
            </a:r>
          </a:p>
        </p:txBody>
      </p:sp>
      <p:sp>
        <p:nvSpPr>
          <p:cNvPr id="3" name="Content Placeholder 2">
            <a:extLst>
              <a:ext uri="{FF2B5EF4-FFF2-40B4-BE49-F238E27FC236}">
                <a16:creationId xmlns:a16="http://schemas.microsoft.com/office/drawing/2014/main" id="{DB6044CA-E420-CAC8-A348-54326E5FD808}"/>
              </a:ext>
            </a:extLst>
          </p:cNvPr>
          <p:cNvSpPr>
            <a:spLocks noGrp="1"/>
          </p:cNvSpPr>
          <p:nvPr>
            <p:ph idx="1"/>
          </p:nvPr>
        </p:nvSpPr>
        <p:spPr>
          <a:xfrm>
            <a:off x="479854" y="5647036"/>
            <a:ext cx="10515600" cy="1048909"/>
          </a:xfrm>
        </p:spPr>
        <p:txBody>
          <a:bodyPr>
            <a:normAutofit fontScale="92500"/>
          </a:bodyPr>
          <a:lstStyle/>
          <a:p>
            <a:r>
              <a:rPr lang="en-US" dirty="0"/>
              <a:t>Projects allow you put prompt resources together</a:t>
            </a:r>
          </a:p>
          <a:p>
            <a:r>
              <a:rPr lang="en-US" dirty="0"/>
              <a:t>Home projects (Chat and Cowork) are different than Code projects</a:t>
            </a:r>
          </a:p>
        </p:txBody>
      </p:sp>
      <p:pic>
        <p:nvPicPr>
          <p:cNvPr id="4" name="Picture 3">
            <a:extLst>
              <a:ext uri="{FF2B5EF4-FFF2-40B4-BE49-F238E27FC236}">
                <a16:creationId xmlns:a16="http://schemas.microsoft.com/office/drawing/2014/main" id="{4B333020-9407-5A9D-1FE0-5CB82E12B8FB}"/>
              </a:ext>
            </a:extLst>
          </p:cNvPr>
          <p:cNvPicPr>
            <a:picLocks noChangeAspect="1"/>
          </p:cNvPicPr>
          <p:nvPr/>
        </p:nvPicPr>
        <p:blipFill>
          <a:blip r:embed="rId2"/>
          <a:stretch>
            <a:fillRect/>
          </a:stretch>
        </p:blipFill>
        <p:spPr>
          <a:xfrm>
            <a:off x="2592860" y="375388"/>
            <a:ext cx="6847703" cy="5032264"/>
          </a:xfrm>
          <a:prstGeom prst="rect">
            <a:avLst/>
          </a:prstGeom>
        </p:spPr>
      </p:pic>
      <p:sp>
        <p:nvSpPr>
          <p:cNvPr id="5" name="Rectangle 4">
            <a:extLst>
              <a:ext uri="{FF2B5EF4-FFF2-40B4-BE49-F238E27FC236}">
                <a16:creationId xmlns:a16="http://schemas.microsoft.com/office/drawing/2014/main" id="{C3095B74-0C68-5355-2F3F-481837EA8913}"/>
              </a:ext>
            </a:extLst>
          </p:cNvPr>
          <p:cNvSpPr/>
          <p:nvPr/>
        </p:nvSpPr>
        <p:spPr>
          <a:xfrm>
            <a:off x="2434281" y="1087395"/>
            <a:ext cx="864973" cy="296562"/>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4617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400EA-959F-DEA9-FB0F-71193F8AAC38}"/>
              </a:ext>
            </a:extLst>
          </p:cNvPr>
          <p:cNvSpPr>
            <a:spLocks noGrp="1"/>
          </p:cNvSpPr>
          <p:nvPr>
            <p:ph type="title"/>
          </p:nvPr>
        </p:nvSpPr>
        <p:spPr/>
        <p:txBody>
          <a:bodyPr/>
          <a:lstStyle/>
          <a:p>
            <a:r>
              <a:rPr lang="en-US" dirty="0"/>
              <a:t>Customize</a:t>
            </a:r>
          </a:p>
        </p:txBody>
      </p:sp>
      <p:pic>
        <p:nvPicPr>
          <p:cNvPr id="4" name="Picture 3">
            <a:extLst>
              <a:ext uri="{FF2B5EF4-FFF2-40B4-BE49-F238E27FC236}">
                <a16:creationId xmlns:a16="http://schemas.microsoft.com/office/drawing/2014/main" id="{A57910F1-335D-E5D3-00B5-B9C4A75DC325}"/>
              </a:ext>
            </a:extLst>
          </p:cNvPr>
          <p:cNvPicPr>
            <a:picLocks noChangeAspect="1"/>
          </p:cNvPicPr>
          <p:nvPr/>
        </p:nvPicPr>
        <p:blipFill>
          <a:blip r:embed="rId2"/>
          <a:stretch>
            <a:fillRect/>
          </a:stretch>
        </p:blipFill>
        <p:spPr>
          <a:xfrm>
            <a:off x="795810" y="2565915"/>
            <a:ext cx="2222500" cy="2146300"/>
          </a:xfrm>
          <a:prstGeom prst="rect">
            <a:avLst/>
          </a:prstGeom>
          <a:ln>
            <a:solidFill>
              <a:schemeClr val="tx1"/>
            </a:solidFill>
          </a:ln>
        </p:spPr>
      </p:pic>
      <p:cxnSp>
        <p:nvCxnSpPr>
          <p:cNvPr id="6" name="Straight Arrow Connector 5">
            <a:extLst>
              <a:ext uri="{FF2B5EF4-FFF2-40B4-BE49-F238E27FC236}">
                <a16:creationId xmlns:a16="http://schemas.microsoft.com/office/drawing/2014/main" id="{8BDE65AC-0748-8922-1ABD-D0FA456E5BA9}"/>
              </a:ext>
            </a:extLst>
          </p:cNvPr>
          <p:cNvCxnSpPr/>
          <p:nvPr/>
        </p:nvCxnSpPr>
        <p:spPr>
          <a:xfrm flipH="1">
            <a:off x="2881423" y="2806995"/>
            <a:ext cx="1520456" cy="297712"/>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26E0729D-9781-BCED-45E2-F8A88AF5CBC8}"/>
              </a:ext>
            </a:extLst>
          </p:cNvPr>
          <p:cNvSpPr txBox="1"/>
          <p:nvPr/>
        </p:nvSpPr>
        <p:spPr>
          <a:xfrm>
            <a:off x="4603898" y="2498651"/>
            <a:ext cx="4428135" cy="369332"/>
          </a:xfrm>
          <a:prstGeom prst="rect">
            <a:avLst/>
          </a:prstGeom>
          <a:noFill/>
        </p:spPr>
        <p:txBody>
          <a:bodyPr wrap="none" rtlCol="0">
            <a:spAutoFit/>
          </a:bodyPr>
          <a:lstStyle/>
          <a:p>
            <a:r>
              <a:rPr lang="en-US" dirty="0"/>
              <a:t>Packages of precise rules for specific tasks</a:t>
            </a:r>
          </a:p>
        </p:txBody>
      </p:sp>
      <p:cxnSp>
        <p:nvCxnSpPr>
          <p:cNvPr id="8" name="Straight Arrow Connector 7">
            <a:extLst>
              <a:ext uri="{FF2B5EF4-FFF2-40B4-BE49-F238E27FC236}">
                <a16:creationId xmlns:a16="http://schemas.microsoft.com/office/drawing/2014/main" id="{B9BCA3EF-8696-2773-24CD-FF61D2E08095}"/>
              </a:ext>
            </a:extLst>
          </p:cNvPr>
          <p:cNvCxnSpPr>
            <a:cxnSpLocks/>
          </p:cNvCxnSpPr>
          <p:nvPr/>
        </p:nvCxnSpPr>
        <p:spPr>
          <a:xfrm flipH="1">
            <a:off x="2895600" y="3512288"/>
            <a:ext cx="1485014"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F9919586-E3B2-36AF-2FE4-1103273FE0E5}"/>
              </a:ext>
            </a:extLst>
          </p:cNvPr>
          <p:cNvSpPr txBox="1"/>
          <p:nvPr/>
        </p:nvSpPr>
        <p:spPr>
          <a:xfrm>
            <a:off x="4543647" y="3278371"/>
            <a:ext cx="4816768" cy="369332"/>
          </a:xfrm>
          <a:prstGeom prst="rect">
            <a:avLst/>
          </a:prstGeom>
          <a:noFill/>
        </p:spPr>
        <p:txBody>
          <a:bodyPr wrap="none" rtlCol="0">
            <a:spAutoFit/>
          </a:bodyPr>
          <a:lstStyle/>
          <a:p>
            <a:r>
              <a:rPr lang="en-US" dirty="0"/>
              <a:t>Ways to connect to applications and database </a:t>
            </a:r>
          </a:p>
        </p:txBody>
      </p:sp>
      <p:cxnSp>
        <p:nvCxnSpPr>
          <p:cNvPr id="11" name="Straight Arrow Connector 10">
            <a:extLst>
              <a:ext uri="{FF2B5EF4-FFF2-40B4-BE49-F238E27FC236}">
                <a16:creationId xmlns:a16="http://schemas.microsoft.com/office/drawing/2014/main" id="{8EFD9942-838A-3588-F5B5-DE89C8353EF5}"/>
              </a:ext>
            </a:extLst>
          </p:cNvPr>
          <p:cNvCxnSpPr>
            <a:cxnSpLocks/>
          </p:cNvCxnSpPr>
          <p:nvPr/>
        </p:nvCxnSpPr>
        <p:spPr>
          <a:xfrm flipH="1">
            <a:off x="2803452" y="3983664"/>
            <a:ext cx="1485014"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7DDE4BBE-4E8C-52AF-C460-421CFBD242F7}"/>
              </a:ext>
            </a:extLst>
          </p:cNvPr>
          <p:cNvSpPr txBox="1"/>
          <p:nvPr/>
        </p:nvSpPr>
        <p:spPr>
          <a:xfrm>
            <a:off x="4472763" y="3813543"/>
            <a:ext cx="4816768" cy="369332"/>
          </a:xfrm>
          <a:prstGeom prst="rect">
            <a:avLst/>
          </a:prstGeom>
          <a:noFill/>
        </p:spPr>
        <p:txBody>
          <a:bodyPr wrap="none" rtlCol="0">
            <a:spAutoFit/>
          </a:bodyPr>
          <a:lstStyle/>
          <a:p>
            <a:r>
              <a:rPr lang="en-US" dirty="0"/>
              <a:t>Ways to connect to applications and database </a:t>
            </a:r>
          </a:p>
        </p:txBody>
      </p:sp>
      <p:cxnSp>
        <p:nvCxnSpPr>
          <p:cNvPr id="13" name="Straight Arrow Connector 12">
            <a:extLst>
              <a:ext uri="{FF2B5EF4-FFF2-40B4-BE49-F238E27FC236}">
                <a16:creationId xmlns:a16="http://schemas.microsoft.com/office/drawing/2014/main" id="{8FC4C3E3-151A-BA49-0CAA-8DAC0030E4D3}"/>
              </a:ext>
            </a:extLst>
          </p:cNvPr>
          <p:cNvCxnSpPr>
            <a:cxnSpLocks/>
          </p:cNvCxnSpPr>
          <p:nvPr/>
        </p:nvCxnSpPr>
        <p:spPr>
          <a:xfrm flipH="1" flipV="1">
            <a:off x="2764466" y="4433775"/>
            <a:ext cx="1541720" cy="212653"/>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12B8FF5B-466E-D8EB-031A-CB19B4EBC3BA}"/>
              </a:ext>
            </a:extLst>
          </p:cNvPr>
          <p:cNvSpPr txBox="1"/>
          <p:nvPr/>
        </p:nvSpPr>
        <p:spPr>
          <a:xfrm>
            <a:off x="4529470" y="4433775"/>
            <a:ext cx="4575291" cy="369332"/>
          </a:xfrm>
          <a:prstGeom prst="rect">
            <a:avLst/>
          </a:prstGeom>
          <a:noFill/>
        </p:spPr>
        <p:txBody>
          <a:bodyPr wrap="none" rtlCol="0">
            <a:spAutoFit/>
          </a:bodyPr>
          <a:lstStyle/>
          <a:p>
            <a:r>
              <a:rPr lang="en-US" dirty="0"/>
              <a:t>What Claude remembers between sessions.</a:t>
            </a:r>
          </a:p>
        </p:txBody>
      </p:sp>
    </p:spTree>
    <p:extLst>
      <p:ext uri="{BB962C8B-B14F-4D97-AF65-F5344CB8AC3E}">
        <p14:creationId xmlns:p14="http://schemas.microsoft.com/office/powerpoint/2010/main" val="10403453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457</TotalTime>
  <Words>568</Words>
  <Application>Microsoft Macintosh PowerPoint</Application>
  <PresentationFormat>Widescreen</PresentationFormat>
  <Paragraphs>80</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Aptos Display</vt:lpstr>
      <vt:lpstr>Arial</vt:lpstr>
      <vt:lpstr>Office Theme</vt:lpstr>
      <vt:lpstr>Claude Desktop User Interface Review</vt:lpstr>
      <vt:lpstr>Key Fact: Daily Updates</vt:lpstr>
      <vt:lpstr>Home Screen</vt:lpstr>
      <vt:lpstr>Chat (Cloud) vs. Cowork</vt:lpstr>
      <vt:lpstr>Chat vs. Cowork</vt:lpstr>
      <vt:lpstr>Claude Cowork vs. Claude Code</vt:lpstr>
      <vt:lpstr>Cloud Continuation</vt:lpstr>
      <vt:lpstr>Projects</vt:lpstr>
      <vt:lpstr>Customize</vt:lpstr>
      <vt:lpstr>Plugins</vt:lpstr>
      <vt:lpstr>Memory</vt:lpstr>
      <vt:lpstr>User Profile</vt:lpstr>
      <vt:lpstr>Skip All Approvals/Connectors/Chrome</vt:lpstr>
      <vt:lpstr>Claude Desktop Screen Regions</vt:lpstr>
      <vt:lpstr>Regions of the Claude Desktop Footer</vt:lpstr>
      <vt:lpstr>Installing Claude Desktop on Windows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Dan McCreary</dc:creator>
  <cp:lastModifiedBy>Dan McCreary</cp:lastModifiedBy>
  <cp:revision>2</cp:revision>
  <dcterms:created xsi:type="dcterms:W3CDTF">2026-07-20T11:07:47Z</dcterms:created>
  <dcterms:modified xsi:type="dcterms:W3CDTF">2026-07-20T18:45:30Z</dcterms:modified>
</cp:coreProperties>
</file>